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5683" r:id="rId1"/>
    <p:sldMasterId id="2147485695" r:id="rId2"/>
  </p:sldMasterIdLst>
  <p:notesMasterIdLst>
    <p:notesMasterId r:id="rId48"/>
  </p:notesMasterIdLst>
  <p:sldIdLst>
    <p:sldId id="8541" r:id="rId3"/>
    <p:sldId id="1975" r:id="rId4"/>
    <p:sldId id="1976" r:id="rId5"/>
    <p:sldId id="1977" r:id="rId6"/>
    <p:sldId id="1978" r:id="rId7"/>
    <p:sldId id="1979" r:id="rId8"/>
    <p:sldId id="1980" r:id="rId9"/>
    <p:sldId id="1982" r:id="rId10"/>
    <p:sldId id="9720" r:id="rId11"/>
    <p:sldId id="10058" r:id="rId12"/>
    <p:sldId id="10057" r:id="rId13"/>
    <p:sldId id="10059" r:id="rId14"/>
    <p:sldId id="10056" r:id="rId15"/>
    <p:sldId id="10060" r:id="rId16"/>
    <p:sldId id="10062" r:id="rId17"/>
    <p:sldId id="10064" r:id="rId18"/>
    <p:sldId id="10076" r:id="rId19"/>
    <p:sldId id="10077" r:id="rId20"/>
    <p:sldId id="10078" r:id="rId21"/>
    <p:sldId id="10054" r:id="rId22"/>
    <p:sldId id="10066" r:id="rId23"/>
    <p:sldId id="10068" r:id="rId24"/>
    <p:sldId id="10079" r:id="rId25"/>
    <p:sldId id="10080" r:id="rId26"/>
    <p:sldId id="10095" r:id="rId27"/>
    <p:sldId id="10081" r:id="rId28"/>
    <p:sldId id="10082" r:id="rId29"/>
    <p:sldId id="10083" r:id="rId30"/>
    <p:sldId id="10084" r:id="rId31"/>
    <p:sldId id="10067" r:id="rId32"/>
    <p:sldId id="10085" r:id="rId33"/>
    <p:sldId id="10072" r:id="rId34"/>
    <p:sldId id="10074" r:id="rId35"/>
    <p:sldId id="10086" r:id="rId36"/>
    <p:sldId id="10087" r:id="rId37"/>
    <p:sldId id="10092" r:id="rId38"/>
    <p:sldId id="10091" r:id="rId39"/>
    <p:sldId id="10055" r:id="rId40"/>
    <p:sldId id="10089" r:id="rId41"/>
    <p:sldId id="10090" r:id="rId42"/>
    <p:sldId id="10088" r:id="rId43"/>
    <p:sldId id="9962" r:id="rId44"/>
    <p:sldId id="10093" r:id="rId45"/>
    <p:sldId id="10094" r:id="rId46"/>
    <p:sldId id="10052" r:id="rId4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CCDA"/>
    <a:srgbClr val="EF4038"/>
    <a:srgbClr val="586676"/>
    <a:srgbClr val="5286C4"/>
    <a:srgbClr val="393939"/>
    <a:srgbClr val="254061"/>
    <a:srgbClr val="D3E6FF"/>
    <a:srgbClr val="B0E4CD"/>
    <a:srgbClr val="35A5C2"/>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F288AA-BB62-A245-A8FB-5C74F9C7CE73}" v="2476" dt="2024-10-17T23:28:33.93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973"/>
    <p:restoredTop sz="75747" autoAdjust="0"/>
  </p:normalViewPr>
  <p:slideViewPr>
    <p:cSldViewPr snapToGrid="0" snapToObjects="1">
      <p:cViewPr varScale="1">
        <p:scale>
          <a:sx n="56" d="100"/>
          <a:sy n="56" d="100"/>
        </p:scale>
        <p:origin x="7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fld id="{1696978B-A236-B943-B34D-431BF05F63D6}" type="slidenum">
              <a:rPr lang="en-US"/>
              <a:pPr>
                <a:defRPr/>
              </a:pPr>
              <a:t>‹#›</a:t>
            </a:fld>
            <a:endParaRPr lang="en-US"/>
          </a:p>
        </p:txBody>
      </p:sp>
    </p:spTree>
    <p:extLst>
      <p:ext uri="{BB962C8B-B14F-4D97-AF65-F5344CB8AC3E}">
        <p14:creationId xmlns:p14="http://schemas.microsoft.com/office/powerpoint/2010/main" val="3676463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SzPts val="1200"/>
              <a:buFont typeface="Times New Roman" panose="02020603050405020304" pitchFamily="18" charset="0"/>
              <a:buNone/>
              <a:tabLst>
                <a:tab pos="685800" algn="l"/>
              </a:tabLst>
            </a:pPr>
            <a:endParaRPr lang="en-US" sz="1800" dirty="0">
              <a:effectLst/>
              <a:latin typeface="Times New Roman" panose="020206030504050203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pPr>
              <a:defRPr/>
            </a:pPr>
            <a:fld id="{1696978B-A236-B943-B34D-431BF05F63D6}" type="slidenum">
              <a:rPr lang="en-US" smtClean="0"/>
              <a:pPr>
                <a:defRPr/>
              </a:pPr>
              <a:t>1</a:t>
            </a:fld>
            <a:endParaRPr lang="en-US"/>
          </a:p>
        </p:txBody>
      </p:sp>
    </p:spTree>
    <p:extLst>
      <p:ext uri="{BB962C8B-B14F-4D97-AF65-F5344CB8AC3E}">
        <p14:creationId xmlns:p14="http://schemas.microsoft.com/office/powerpoint/2010/main" val="2524711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16AB5-8DAB-54C4-8B9E-1570E936A9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B5918-65B9-9547-70B2-EEB9886DBB7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C81F582-7729-A7FC-51AB-3F90958F6CFE}"/>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8963B833-1C0D-E1CF-DBFE-2EC18BF4C23C}"/>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907190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FFCAB-D74B-5136-D5ED-CD384B87B6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F44B79-5105-CBE4-7CE8-7934F2DA910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35C7699-2B73-6AA7-5476-70B827BCBC18}"/>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3A606732-F87C-D9BF-F7B0-7A7A19DDD064}"/>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586059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841B3-6024-BFC2-82A8-732423AB25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C7719A-9DC0-57A3-42FD-05D209C445B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2D4E157-9AE4-E06F-EE0F-AAF33FD69B28}"/>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E89F7674-D11E-35E2-CA82-111FEBCD3643}"/>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082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10045-B9C2-F01A-75DE-C2785E7D25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62EDE7-DBB6-8B6C-C73A-DFAEA8BBA8D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704074B-799F-57CD-031E-A7322B7D0EFB}"/>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69450103-AADC-EF6A-6401-4F48F5F26C8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353657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F2283-A05C-A6D3-688A-CE1DC457B4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D1458-65D8-EE2C-C0D7-0B9A8596627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6C4D602-7026-C09C-0D80-7EC5650E7F44}"/>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highlight>
                <a:srgbClr val="00FF00"/>
              </a:highlight>
            </a:endParaRPr>
          </a:p>
        </p:txBody>
      </p:sp>
      <p:sp>
        <p:nvSpPr>
          <p:cNvPr id="4" name="Slide Number Placeholder 3">
            <a:extLst>
              <a:ext uri="{FF2B5EF4-FFF2-40B4-BE49-F238E27FC236}">
                <a16:creationId xmlns:a16="http://schemas.microsoft.com/office/drawing/2014/main" id="{37397451-DED8-7DF1-306F-6DD452E554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459374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84C88-36CE-A51B-059B-2060A5FF12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1A4AA9-DCE9-7CE6-DDFE-791C9367530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34C312F-370F-660A-C9CC-7A15466826A9}"/>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62136529-970F-DF7F-B11F-270002BC5DD2}"/>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554081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5D87F-0D2C-08B6-8D21-5225D5E718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CDAA9-ECEA-1EF7-BB93-B91C955F357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1366F36-0F5D-8EC3-DECB-1A517AC44E19}"/>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9344A8E6-D8C1-7B3C-F3AF-763B0CE2C853}"/>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289028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066FB-514A-8241-7941-2B3D02A369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DAE4C6-36F3-EB44-4CBC-4D28ED01972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7C0DB12-F943-5A2C-6671-2A03B9387F81}"/>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62E90D1D-4C8F-0CC4-6CDD-F2BF9B83EA74}"/>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767539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E946F-C221-6F19-3F65-01402291B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33A68D-5B0A-6306-6272-0F3CEA5A8B1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A03D4F2-235D-5C40-8241-3CA000F2E9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277021-9E78-7AAB-6B29-9484CDACA1E8}"/>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214620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D6FFD-E1AE-4C3B-5665-6622D9D52C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C08B68-9BF7-49E0-C42C-6E525D5DF12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12FCB6-A9DF-42CD-6906-88CA4F641FBC}"/>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3524BCC0-1C37-91F5-E282-6C38A23C1B4B}"/>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8939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6602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BD7F-A1F0-68CC-F437-7B31E3A142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6E2700-47DB-D2FA-BB1D-238554DDB73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9882F31-7327-9224-3228-548C72835586}"/>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DA5F0286-B762-9A8A-C699-16C1729A6716}"/>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671414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6B9AD-FED9-3157-BFE9-DFF109F9E5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40E7C0-B3D6-B535-401C-244F4ACBDFE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12C0FEE-9668-D2F7-5F8B-AFC6098BEDFF}"/>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highlight>
                <a:srgbClr val="00FF00"/>
              </a:highlight>
            </a:endParaRPr>
          </a:p>
        </p:txBody>
      </p:sp>
      <p:sp>
        <p:nvSpPr>
          <p:cNvPr id="4" name="Slide Number Placeholder 3">
            <a:extLst>
              <a:ext uri="{FF2B5EF4-FFF2-40B4-BE49-F238E27FC236}">
                <a16:creationId xmlns:a16="http://schemas.microsoft.com/office/drawing/2014/main" id="{0938F591-CD6A-DABE-864F-FB6300934C1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119912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F4448-CD83-DFEC-3F3F-B5610BEB5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93925-372F-4D65-FEC0-AD19B9717D2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A6FED61-2EC5-BF0C-4A31-F25C5BFCD9A0}"/>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Pts val="1200"/>
              <a:buFontTx/>
              <a:buNone/>
              <a:tabLst>
                <a:tab pos="914400" algn="l"/>
              </a:tabLst>
              <a:defRPr/>
            </a:pPr>
            <a:endParaRPr lang="en-US" dirty="0"/>
          </a:p>
        </p:txBody>
      </p:sp>
      <p:sp>
        <p:nvSpPr>
          <p:cNvPr id="4" name="Slide Number Placeholder 3">
            <a:extLst>
              <a:ext uri="{FF2B5EF4-FFF2-40B4-BE49-F238E27FC236}">
                <a16:creationId xmlns:a16="http://schemas.microsoft.com/office/drawing/2014/main" id="{B3210DD6-5DFF-A2ED-EB5B-04F056444B7B}"/>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056737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00325-C822-75BA-FD85-0C05D1365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D283B0-B87F-BDFE-0DBE-278E4387C32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B6237E0-DAD0-30E3-DA8C-A166334E89CE}"/>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AC1E8759-9852-3CE2-2EF6-EA17362045E7}"/>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540937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EA352-E18A-7F46-6457-F8EEAA8D5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1C3875-169E-E5BF-F329-DFEF4BFAB4E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A46164D-A632-525F-9852-E56918F8F5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EAE120-2D3E-AAA9-B8D4-C6B443F0113C}"/>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427344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043B9-F55C-1EC1-4B77-16FB6771C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3CA5A-5AF3-CCA8-8D2D-09F6B0D2B5C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7456F75-F4EE-731F-5116-5656E8BA13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E65DAD-53A2-DA46-4D55-95AF63956822}"/>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255273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F9D64-0010-CAD8-7E5C-13950F5C5A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04BF4B-FE98-A1AB-D3E0-5CC20BC8819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0B8953C-B1BB-5B4B-8799-5379D8BAAB74}"/>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3D97320B-E992-87D0-9214-66B76F78D10C}"/>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587588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8D1F6-0A9B-AB8F-5395-6E370837B3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6570D6-B96E-E665-4880-F008091CF6A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ABA69C1-1C03-9F7A-0FFA-C89327738B18}"/>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45D1662B-FC6B-1AA5-4714-454E4B347B79}"/>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948461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3AEEC-A596-C9A4-708A-D27BD1B9D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5DD8B-4845-DB3E-AA03-9F185491699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63032DD-B4D6-676C-C9A6-36977FE3743C}"/>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40A18838-978E-3B1C-B52C-2A06134DC640}"/>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82665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959DE-4DD9-FDAF-3E38-6A4E9A4244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86CDF0-44C8-13B1-ABF2-DFECF18A9EF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E21D227-F70B-B81C-CFF9-4C14847D34C0}"/>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11E7735A-9AD9-C8C3-BFE8-375025A8CAF7}"/>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222260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8996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60428-6334-0235-1FFF-108BEE57B3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FCFF32-D6E9-0F43-A248-04581CB1F7E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A0E855A-F50A-A25F-D28F-9BB2254E1779}"/>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0603F97C-24F3-1747-1CFE-3DDB53C1C725}"/>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40468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C6270-C865-BB32-D323-FDEBEA9C8F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887ECD-6509-9148-F2EB-03C3FAC37A9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670583F-00D4-D43D-A5F5-1595D225AD8A}"/>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F0D5AD26-EA9D-E250-6403-6EF5928B0866}"/>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501406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C70F7-F2F3-2FD2-EE98-5D6F93F2C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51241-20C6-524D-AF00-DDFBC1983F5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5823DF4-6D6F-12E8-283D-A5E9CCB3343F}"/>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highlight>
                <a:srgbClr val="00FF00"/>
              </a:highlight>
            </a:endParaRPr>
          </a:p>
        </p:txBody>
      </p:sp>
      <p:sp>
        <p:nvSpPr>
          <p:cNvPr id="4" name="Slide Number Placeholder 3">
            <a:extLst>
              <a:ext uri="{FF2B5EF4-FFF2-40B4-BE49-F238E27FC236}">
                <a16:creationId xmlns:a16="http://schemas.microsoft.com/office/drawing/2014/main" id="{6D01704B-A280-72A9-12CF-9A3CECF187B5}"/>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256436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0EA03-3FC8-9C6D-06A8-2459E6E79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174B47-A206-D722-0EA3-85E84497D03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D695AE9-2BA1-60BC-0116-B062716F2998}"/>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09FE0E1A-75D3-DD96-BAF5-5E0E3929B9B6}"/>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177861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759CA-33D9-9A0D-BBF7-AE2FFD9DA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E75FE1-6E10-8F0B-3999-AEFC7B08DA5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1B96196-261E-E288-EE2C-6864E70D807C}"/>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Pts val="1200"/>
              <a:buFontTx/>
              <a:buNone/>
              <a:tabLst>
                <a:tab pos="914400" algn="l"/>
              </a:tabLst>
              <a:defRPr/>
            </a:pPr>
            <a:endParaRPr lang="en-US" dirty="0"/>
          </a:p>
        </p:txBody>
      </p:sp>
      <p:sp>
        <p:nvSpPr>
          <p:cNvPr id="4" name="Slide Number Placeholder 3">
            <a:extLst>
              <a:ext uri="{FF2B5EF4-FFF2-40B4-BE49-F238E27FC236}">
                <a16:creationId xmlns:a16="http://schemas.microsoft.com/office/drawing/2014/main" id="{2C70D79E-2FE4-504B-6899-283E386BB8E8}"/>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698213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66E35-FA5D-CFD6-0719-9D3D8762B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A105FC-0D11-CBF3-E60E-0218ADB62BF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8F7E52C-9F81-0DED-9D3A-11C30EA879A8}"/>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Pts val="1200"/>
              <a:buFontTx/>
              <a:buNone/>
              <a:tabLst>
                <a:tab pos="914400" algn="l"/>
              </a:tabLst>
              <a:defRPr/>
            </a:pPr>
            <a:endParaRPr lang="en-US" dirty="0"/>
          </a:p>
        </p:txBody>
      </p:sp>
      <p:sp>
        <p:nvSpPr>
          <p:cNvPr id="4" name="Slide Number Placeholder 3">
            <a:extLst>
              <a:ext uri="{FF2B5EF4-FFF2-40B4-BE49-F238E27FC236}">
                <a16:creationId xmlns:a16="http://schemas.microsoft.com/office/drawing/2014/main" id="{54856884-4E18-5B67-21C2-F7046C0EDAAA}"/>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648221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8225A-157F-46FB-97E0-3CD08FA21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4169F-6F5E-A20E-95DC-28E3D064655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886CF0E-C6BB-6555-D06B-D0AE671B576E}"/>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Pts val="1200"/>
              <a:buFontTx/>
              <a:buNone/>
              <a:tabLst>
                <a:tab pos="914400" algn="l"/>
              </a:tabLst>
              <a:defRPr/>
            </a:pPr>
            <a:endParaRPr lang="en-US" dirty="0"/>
          </a:p>
        </p:txBody>
      </p:sp>
      <p:sp>
        <p:nvSpPr>
          <p:cNvPr id="4" name="Slide Number Placeholder 3">
            <a:extLst>
              <a:ext uri="{FF2B5EF4-FFF2-40B4-BE49-F238E27FC236}">
                <a16:creationId xmlns:a16="http://schemas.microsoft.com/office/drawing/2014/main" id="{0A682DBF-E634-5EE3-438D-482B1731DE91}"/>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309447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5FD47-FA2F-7313-C03B-9FFB1B3C7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ACA8C-FAA4-735A-9983-6A5167E0450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ACE1622-48E4-298C-F8D0-2184EE8BFF44}"/>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Pts val="1200"/>
              <a:buFontTx/>
              <a:buNone/>
              <a:tabLst>
                <a:tab pos="914400" algn="l"/>
              </a:tabLst>
              <a:defRPr/>
            </a:pPr>
            <a:endParaRPr lang="en-US" dirty="0"/>
          </a:p>
        </p:txBody>
      </p:sp>
      <p:sp>
        <p:nvSpPr>
          <p:cNvPr id="4" name="Slide Number Placeholder 3">
            <a:extLst>
              <a:ext uri="{FF2B5EF4-FFF2-40B4-BE49-F238E27FC236}">
                <a16:creationId xmlns:a16="http://schemas.microsoft.com/office/drawing/2014/main" id="{27762381-4C5D-E25F-3239-B19CF2173FA4}"/>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872625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ABA81-9383-5986-118D-66E8B9480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B2FBD3-96AB-4144-AFC6-9686D962A1A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BCB2D2F-2C6A-9B76-FF72-AEA6A4953779}"/>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highlight>
                <a:srgbClr val="00FF00"/>
              </a:highlight>
            </a:endParaRPr>
          </a:p>
        </p:txBody>
      </p:sp>
      <p:sp>
        <p:nvSpPr>
          <p:cNvPr id="4" name="Slide Number Placeholder 3">
            <a:extLst>
              <a:ext uri="{FF2B5EF4-FFF2-40B4-BE49-F238E27FC236}">
                <a16:creationId xmlns:a16="http://schemas.microsoft.com/office/drawing/2014/main" id="{0C03AF85-5FC6-320B-250D-CC31BED8F7A4}"/>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8770613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7E5C7-B6A4-11C4-1A62-C513AF0633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AE73C-3B47-4E26-EBFA-EADFF390151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E68A7A2-1867-4ADB-D695-DB0A9CC48418}"/>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B68DBA75-ABCA-54C4-F412-A59DA82A9335}"/>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986807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4322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87C0D-FCEC-3887-8091-EC9480B0A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3960F1-AE43-EFF2-853B-662395555BA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54F26BD-1E50-7DFF-C701-F74367FBC70F}"/>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Pts val="1200"/>
              <a:buFontTx/>
              <a:buNone/>
              <a:tabLst>
                <a:tab pos="914400" algn="l"/>
              </a:tabLst>
              <a:defRPr/>
            </a:pPr>
            <a:endParaRPr lang="en-US" dirty="0"/>
          </a:p>
        </p:txBody>
      </p:sp>
      <p:sp>
        <p:nvSpPr>
          <p:cNvPr id="4" name="Slide Number Placeholder 3">
            <a:extLst>
              <a:ext uri="{FF2B5EF4-FFF2-40B4-BE49-F238E27FC236}">
                <a16:creationId xmlns:a16="http://schemas.microsoft.com/office/drawing/2014/main" id="{91F505E8-35F1-49DA-8785-3DE1FB3C2F4C}"/>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8155507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8204A-4D01-4F65-4938-8C9AFA3CC7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5D42B1-8B54-DE7F-5C08-63784DC1511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396D780-6F43-3E88-6DF6-8D40883835CD}"/>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AC27DCF2-6EEB-23A2-5AA9-A8CC3E7A5701}"/>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5137628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11426-C77F-5F6F-7FA9-CB962DEF19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DB00F4-7583-9032-E658-9267B327BF3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61509AB-70C2-3F7E-7272-B34419C8FD56}"/>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b="1" dirty="0">
              <a:effectLst/>
            </a:endParaRPr>
          </a:p>
        </p:txBody>
      </p:sp>
      <p:sp>
        <p:nvSpPr>
          <p:cNvPr id="4" name="Slide Number Placeholder 3">
            <a:extLst>
              <a:ext uri="{FF2B5EF4-FFF2-40B4-BE49-F238E27FC236}">
                <a16:creationId xmlns:a16="http://schemas.microsoft.com/office/drawing/2014/main" id="{87179C0A-B828-0E73-3AFF-949BA2D2BC4B}"/>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656834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3CEF9-5990-29CD-7A96-2E2AA05532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6F349C-0F09-169F-3AE7-DCFA07985C9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7A01F95-83FE-375D-4E7E-A22F0C3E03C0}"/>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b="1" dirty="0">
              <a:effectLst/>
            </a:endParaRPr>
          </a:p>
        </p:txBody>
      </p:sp>
      <p:sp>
        <p:nvSpPr>
          <p:cNvPr id="4" name="Slide Number Placeholder 3">
            <a:extLst>
              <a:ext uri="{FF2B5EF4-FFF2-40B4-BE49-F238E27FC236}">
                <a16:creationId xmlns:a16="http://schemas.microsoft.com/office/drawing/2014/main" id="{B888D676-CEE3-1639-BDF5-4F637F028DBF}"/>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9286516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900EF-6521-5DAD-71D9-33DB127AD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16AD3-1CA8-9107-135A-003C1CD4763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7EAA35A-36EB-AC73-DD9B-16CCAE83AF4F}"/>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b="1" dirty="0">
              <a:effectLst/>
            </a:endParaRPr>
          </a:p>
        </p:txBody>
      </p:sp>
      <p:sp>
        <p:nvSpPr>
          <p:cNvPr id="4" name="Slide Number Placeholder 3">
            <a:extLst>
              <a:ext uri="{FF2B5EF4-FFF2-40B4-BE49-F238E27FC236}">
                <a16:creationId xmlns:a16="http://schemas.microsoft.com/office/drawing/2014/main" id="{8097516C-DECE-6B51-702F-B85BFCAA0CE2}"/>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7996415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6BBB3-FA84-97F1-1564-836BEF37C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437EAE-AE38-F277-FCFE-20D5BC49F3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9C1B7-A812-1D31-2C5F-7765621F38A3}"/>
              </a:ext>
            </a:extLst>
          </p:cNvPr>
          <p:cNvSpPr>
            <a:spLocks noGrp="1"/>
          </p:cNvSpPr>
          <p:nvPr>
            <p:ph type="body" idx="1"/>
          </p:nvPr>
        </p:nvSpPr>
        <p:spPr/>
        <p:txBody>
          <a:bodyPr/>
          <a:lstStyle/>
          <a:p>
            <a:pPr marL="0" marR="0" lvl="0" indent="0">
              <a:spcBef>
                <a:spcPts val="0"/>
              </a:spcBef>
              <a:spcAft>
                <a:spcPts val="0"/>
              </a:spcAft>
              <a:buSzPts val="1200"/>
              <a:buFont typeface="Times New Roman" panose="02020603050405020304" pitchFamily="18" charset="0"/>
              <a:buNone/>
              <a:tabLst>
                <a:tab pos="685800" algn="l"/>
              </a:tabLst>
            </a:pPr>
            <a:endParaRPr lang="en-US" sz="1800" dirty="0">
              <a:effectLst/>
              <a:latin typeface="Times New Roman" panose="020206030504050203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7D4F09E0-F91A-79EC-1494-F3CA7FED658C}"/>
              </a:ext>
            </a:extLst>
          </p:cNvPr>
          <p:cNvSpPr>
            <a:spLocks noGrp="1"/>
          </p:cNvSpPr>
          <p:nvPr>
            <p:ph type="sldNum" sz="quarter" idx="5"/>
          </p:nvPr>
        </p:nvSpPr>
        <p:spPr/>
        <p:txBody>
          <a:bodyPr/>
          <a:lstStyle/>
          <a:p>
            <a:pPr>
              <a:defRPr/>
            </a:pPr>
            <a:fld id="{1696978B-A236-B943-B34D-431BF05F63D6}" type="slidenum">
              <a:rPr lang="en-US" smtClean="0"/>
              <a:pPr>
                <a:defRPr/>
              </a:pPr>
              <a:t>45</a:t>
            </a:fld>
            <a:endParaRPr lang="en-US"/>
          </a:p>
        </p:txBody>
      </p:sp>
    </p:spTree>
    <p:extLst>
      <p:ext uri="{BB962C8B-B14F-4D97-AF65-F5344CB8AC3E}">
        <p14:creationId xmlns:p14="http://schemas.microsoft.com/office/powerpoint/2010/main" val="2317021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8609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5822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1671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7306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B5B-0A55-843B-2E66-9FA0F427F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2FAC-BDD8-B9EA-DF9B-7A81A749C9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00-5A93-E38A-149C-9514F3CD935B}"/>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highlight>
                <a:srgbClr val="00FF00"/>
              </a:highlight>
            </a:endParaRPr>
          </a:p>
        </p:txBody>
      </p:sp>
      <p:sp>
        <p:nvSpPr>
          <p:cNvPr id="4" name="Slide Number Placeholder 3">
            <a:extLst>
              <a:ext uri="{FF2B5EF4-FFF2-40B4-BE49-F238E27FC236}">
                <a16:creationId xmlns:a16="http://schemas.microsoft.com/office/drawing/2014/main" id="{26710827-774A-E200-8668-286C905C4A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759746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BD545E2-D7C3-4F9F-B0C1-5F7BBEEABB69}" type="datetimeFigureOut">
              <a:rPr lang="en-US">
                <a:solidFill>
                  <a:prstClr val="black">
                    <a:tint val="75000"/>
                  </a:prstClr>
                </a:solidFill>
              </a:rPr>
              <a:pPr>
                <a:defRPr/>
              </a:pPr>
              <a:t>10/22/2024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CFDC4F-BA6F-439F-8357-D2276933A3A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F00964-9868-43BD-9E30-288DDB481615}" type="datetimeFigureOut">
              <a:rPr lang="en-US">
                <a:solidFill>
                  <a:prstClr val="black">
                    <a:tint val="75000"/>
                  </a:prstClr>
                </a:solidFill>
              </a:rPr>
              <a:pPr>
                <a:defRPr/>
              </a:pPr>
              <a:t>10/22/2024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F4D1FD-880C-446E-B7A1-76160895A6C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970723-F931-4C67-9945-C61D1A77393D}" type="datetimeFigureOut">
              <a:rPr lang="en-US">
                <a:solidFill>
                  <a:prstClr val="black">
                    <a:tint val="75000"/>
                  </a:prstClr>
                </a:solidFill>
              </a:rPr>
              <a:pPr>
                <a:defRPr/>
              </a:pPr>
              <a:t>10/22/2024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BA62B7-955F-4FA4-ACB9-13EC1D62105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9143112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926260140"/>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586863028"/>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490353796"/>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175943383"/>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452853312"/>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64478806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26891107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1012F8-1818-4B15-AE15-8364AD8EFC80}" type="datetimeFigureOut">
              <a:rPr lang="en-US">
                <a:solidFill>
                  <a:prstClr val="black">
                    <a:tint val="75000"/>
                  </a:prstClr>
                </a:solidFill>
              </a:rPr>
              <a:pPr>
                <a:defRPr/>
              </a:pPr>
              <a:t>10/22/2024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DD5BFE-1BC4-45CE-BCF7-3645720F620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334705200"/>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661004227"/>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85669268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6472D7-EFFF-4A53-A8F3-CBD4E14CA01D}" type="datetimeFigureOut">
              <a:rPr lang="en-US">
                <a:solidFill>
                  <a:prstClr val="black">
                    <a:tint val="75000"/>
                  </a:prstClr>
                </a:solidFill>
              </a:rPr>
              <a:pPr>
                <a:defRPr/>
              </a:pPr>
              <a:t>10/22/2024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EF4CC6-6356-40CC-B26F-2C27E8EC3FC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E11A7B-5F24-4BD3-ACE8-6D2F461FA26F}" type="datetimeFigureOut">
              <a:rPr lang="en-US">
                <a:solidFill>
                  <a:prstClr val="black">
                    <a:tint val="75000"/>
                  </a:prstClr>
                </a:solidFill>
              </a:rPr>
              <a:pPr>
                <a:defRPr/>
              </a:pPr>
              <a:t>10/22/2024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64983F-46D1-4A47-A8E2-A26E8B93F58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1C17D2A-C336-41B7-9D9F-FB8C29BD02AB}" type="datetimeFigureOut">
              <a:rPr lang="en-US">
                <a:solidFill>
                  <a:prstClr val="black">
                    <a:tint val="75000"/>
                  </a:prstClr>
                </a:solidFill>
              </a:rPr>
              <a:pPr>
                <a:defRPr/>
              </a:pPr>
              <a:t>10/22/2024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686286-07CA-409D-BAF3-BD6762D50EA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95EBA25-288D-42F6-A67D-362DC66EA9E7}" type="datetimeFigureOut">
              <a:rPr lang="en-US">
                <a:solidFill>
                  <a:prstClr val="black">
                    <a:tint val="75000"/>
                  </a:prstClr>
                </a:solidFill>
              </a:rPr>
              <a:pPr>
                <a:defRPr/>
              </a:pPr>
              <a:t>10/22/2024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660708-9175-4931-A978-FF1FE67D3B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1C3DC6-7158-4037-A418-41D8C46D33E6}" type="datetimeFigureOut">
              <a:rPr lang="en-US">
                <a:solidFill>
                  <a:prstClr val="black">
                    <a:tint val="75000"/>
                  </a:prstClr>
                </a:solidFill>
              </a:rPr>
              <a:pPr>
                <a:defRPr/>
              </a:pPr>
              <a:t>10/22/2024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34EA45-91D8-4E63-85BD-95D9321E924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566A1B-44E1-446A-A043-E7D16061A2DE}" type="datetimeFigureOut">
              <a:rPr lang="en-US">
                <a:solidFill>
                  <a:prstClr val="black">
                    <a:tint val="75000"/>
                  </a:prstClr>
                </a:solidFill>
              </a:rPr>
              <a:pPr>
                <a:defRPr/>
              </a:pPr>
              <a:t>10/22/2024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B6C2FB-1C16-4A89-A48D-5FDEDA99ACD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848B08-ABFE-491B-919B-E650DE7C0C0E}" type="datetimeFigureOut">
              <a:rPr lang="en-US">
                <a:solidFill>
                  <a:prstClr val="black">
                    <a:tint val="75000"/>
                  </a:prstClr>
                </a:solidFill>
              </a:rPr>
              <a:pPr>
                <a:defRPr/>
              </a:pPr>
              <a:t>10/22/2024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C31A9D-22BA-4DDF-B209-93F4221DF1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DAFB93-9BCD-4A7A-A361-882F41969D13}" type="datetimeFigureOut">
              <a:rPr lang="en-US">
                <a:solidFill>
                  <a:prstClr val="black">
                    <a:tint val="75000"/>
                  </a:prstClr>
                </a:solidFill>
              </a:rPr>
              <a:pPr>
                <a:defRPr/>
              </a:pPr>
              <a:t>10/22/2024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A7FC07A-240C-468B-943B-D4EB121898DE}"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5684" r:id="rId1"/>
    <p:sldLayoutId id="2147485685" r:id="rId2"/>
    <p:sldLayoutId id="2147485686" r:id="rId3"/>
    <p:sldLayoutId id="2147485687" r:id="rId4"/>
    <p:sldLayoutId id="2147485688" r:id="rId5"/>
    <p:sldLayoutId id="2147485689" r:id="rId6"/>
    <p:sldLayoutId id="2147485690" r:id="rId7"/>
    <p:sldLayoutId id="2147485691" r:id="rId8"/>
    <p:sldLayoutId id="2147485692" r:id="rId9"/>
    <p:sldLayoutId id="2147485693" r:id="rId10"/>
    <p:sldLayoutId id="2147485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10/22/2024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extLst>
      <p:ext uri="{BB962C8B-B14F-4D97-AF65-F5344CB8AC3E}">
        <p14:creationId xmlns:p14="http://schemas.microsoft.com/office/powerpoint/2010/main" val="2993818957"/>
      </p:ext>
    </p:extLst>
  </p:cSld>
  <p:clrMap bg1="dk1" tx1="lt1" bg2="dk2" tx2="lt2" accent1="accent1" accent2="accent2" accent3="accent3" accent4="accent4" accent5="accent5" accent6="accent6" hlink="hlink" folHlink="folHlink"/>
  <p:sldLayoutIdLst>
    <p:sldLayoutId id="2147485696" r:id="rId1"/>
    <p:sldLayoutId id="2147485697" r:id="rId2"/>
    <p:sldLayoutId id="2147485698" r:id="rId3"/>
    <p:sldLayoutId id="2147485699" r:id="rId4"/>
    <p:sldLayoutId id="2147485700" r:id="rId5"/>
    <p:sldLayoutId id="2147485701" r:id="rId6"/>
    <p:sldLayoutId id="2147485702" r:id="rId7"/>
    <p:sldLayoutId id="2147485703" r:id="rId8"/>
    <p:sldLayoutId id="2147485704" r:id="rId9"/>
    <p:sldLayoutId id="2147485705" r:id="rId10"/>
    <p:sldLayoutId id="2147485706"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257299" y="2327564"/>
            <a:ext cx="9677400" cy="2387600"/>
          </a:xfrm>
        </p:spPr>
        <p:txBody>
          <a:bodyPr>
            <a:normAutofit/>
          </a:bodyPr>
          <a:lstStyle/>
          <a:p>
            <a:r>
              <a:rPr lang="en-US" sz="12500" dirty="0">
                <a:solidFill>
                  <a:schemeClr val="bg1"/>
                </a:solidFill>
                <a:latin typeface="Century Gothic" panose="020B0502020202020204" pitchFamily="34" charset="0"/>
              </a:rPr>
              <a:t>REVELATION</a:t>
            </a:r>
          </a:p>
        </p:txBody>
      </p:sp>
      <p:sp>
        <p:nvSpPr>
          <p:cNvPr id="5" name="TextBox 4">
            <a:extLst>
              <a:ext uri="{FF2B5EF4-FFF2-40B4-BE49-F238E27FC236}">
                <a16:creationId xmlns:a16="http://schemas.microsoft.com/office/drawing/2014/main" id="{BAE4048D-F2A1-4F2F-A6A3-C02D29D6F4D0}"/>
              </a:ext>
            </a:extLst>
          </p:cNvPr>
          <p:cNvSpPr txBox="1"/>
          <p:nvPr/>
        </p:nvSpPr>
        <p:spPr>
          <a:xfrm>
            <a:off x="2911364" y="2327564"/>
            <a:ext cx="6369269"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THE BOOK OF</a:t>
            </a:r>
          </a:p>
        </p:txBody>
      </p:sp>
    </p:spTree>
    <p:extLst>
      <p:ext uri="{BB962C8B-B14F-4D97-AF65-F5344CB8AC3E}">
        <p14:creationId xmlns:p14="http://schemas.microsoft.com/office/powerpoint/2010/main" val="84424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50839-0CD1-FF48-29D5-6B5237A685ED}"/>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1DDA867B-DEEE-18C6-3595-C21A6AC185A3}"/>
              </a:ext>
            </a:extLst>
          </p:cNvPr>
          <p:cNvSpPr txBox="1">
            <a:spLocks noChangeArrowheads="1"/>
          </p:cNvSpPr>
          <p:nvPr/>
        </p:nvSpPr>
        <p:spPr bwMode="auto">
          <a:xfrm>
            <a:off x="304800" y="1295401"/>
            <a:ext cx="11537430" cy="677108"/>
          </a:xfrm>
          <a:prstGeom prst="rect">
            <a:avLst/>
          </a:prstGeom>
          <a:noFill/>
          <a:ln w="9525">
            <a:noFill/>
            <a:miter lim="800000"/>
            <a:headEnd/>
            <a:tailEnd/>
          </a:ln>
        </p:spPr>
        <p:txBody>
          <a:bodyPr wrap="square">
            <a:spAutoFit/>
          </a:bodyPr>
          <a:lstStyle/>
          <a:p>
            <a:r>
              <a:rPr lang="en-US" sz="3800" baseline="30000" dirty="0">
                <a:solidFill>
                  <a:schemeClr val="bg1"/>
                </a:solidFill>
                <a:latin typeface="Aptos Display" panose="020B0004020202020204" pitchFamily="34" charset="0"/>
              </a:rPr>
              <a:t>1</a:t>
            </a:r>
            <a:r>
              <a:rPr lang="en-US" sz="3800" dirty="0">
                <a:solidFill>
                  <a:schemeClr val="bg1"/>
                </a:solidFill>
                <a:latin typeface="Aptos Display" panose="020B0004020202020204" pitchFamily="34" charset="0"/>
              </a:rPr>
              <a:t> “To the angel of the church in Ephesus write:</a:t>
            </a:r>
          </a:p>
        </p:txBody>
      </p:sp>
      <p:sp>
        <p:nvSpPr>
          <p:cNvPr id="8" name="TextBox 7">
            <a:extLst>
              <a:ext uri="{FF2B5EF4-FFF2-40B4-BE49-F238E27FC236}">
                <a16:creationId xmlns:a16="http://schemas.microsoft.com/office/drawing/2014/main" id="{EB777BA1-6031-06B4-9430-84209163C3DA}"/>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C12DC936-3A7F-83DE-1645-C56F25EBD754}"/>
              </a:ext>
            </a:extLst>
          </p:cNvPr>
          <p:cNvSpPr>
            <a:spLocks noChangeArrowheads="1"/>
          </p:cNvSpPr>
          <p:nvPr/>
        </p:nvSpPr>
        <p:spPr bwMode="auto">
          <a:xfrm>
            <a:off x="211750" y="1956198"/>
            <a:ext cx="11712315" cy="462823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E8EC8BDD-EEB8-1D09-9E8D-F72795CB281C}"/>
              </a:ext>
            </a:extLst>
          </p:cNvPr>
          <p:cNvSpPr txBox="1">
            <a:spLocks noChangeArrowheads="1"/>
          </p:cNvSpPr>
          <p:nvPr/>
        </p:nvSpPr>
        <p:spPr bwMode="auto">
          <a:xfrm>
            <a:off x="267935" y="2125443"/>
            <a:ext cx="11612105" cy="3354765"/>
          </a:xfrm>
          <a:prstGeom prst="rect">
            <a:avLst/>
          </a:prstGeom>
          <a:noFill/>
          <a:ln w="38100">
            <a:noFill/>
            <a:miter lim="800000"/>
            <a:headEnd/>
            <a:tailEnd/>
          </a:ln>
        </p:spPr>
        <p:txBody>
          <a:bodyPr wrap="square">
            <a:spAutoFit/>
          </a:bodyPr>
          <a:lstStyle/>
          <a:p>
            <a:pPr marL="12700" lvl="3">
              <a:spcBef>
                <a:spcPts val="0"/>
              </a:spcBef>
              <a:spcAft>
                <a:spcPts val="0"/>
              </a:spcAft>
              <a:buSzPct val="100000"/>
            </a:pPr>
            <a:r>
              <a:rPr lang="en-US" sz="3600" dirty="0">
                <a:solidFill>
                  <a:prstClr val="white"/>
                </a:solidFill>
                <a:latin typeface="Aptos Display" panose="020B0004020202020204" pitchFamily="34" charset="0"/>
                <a:cs typeface="Calibri Light" panose="020F0302020204030204" pitchFamily="34" charset="0"/>
              </a:rPr>
              <a:t>Ephesus</a:t>
            </a:r>
          </a:p>
          <a:p>
            <a:pPr marL="587375" lvl="3" indent="-571500">
              <a:spcBef>
                <a:spcPts val="0"/>
              </a:spcBef>
              <a:spcAft>
                <a:spcPts val="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It was an important seaport in the ancient world.</a:t>
            </a:r>
          </a:p>
          <a:p>
            <a:pPr marL="587375" lvl="3" indent="-571500">
              <a:spcBef>
                <a:spcPts val="0"/>
              </a:spcBef>
              <a:spcAft>
                <a:spcPts val="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A prominent city during the Roman Empire and was a center of commerce. </a:t>
            </a:r>
          </a:p>
          <a:p>
            <a:pPr marL="587375" lvl="3" indent="-571500">
              <a:spcBef>
                <a:spcPts val="0"/>
              </a:spcBef>
              <a:spcAft>
                <a:spcPts val="0"/>
              </a:spcAft>
              <a:buSzPct val="100000"/>
              <a:buFont typeface="Arial" panose="020B0604020202020204" pitchFamily="34" charset="0"/>
              <a:buChar char="•"/>
            </a:pPr>
            <a:r>
              <a:rPr lang="en-US" sz="3400" dirty="0">
                <a:solidFill>
                  <a:prstClr val="white"/>
                </a:solidFill>
                <a:latin typeface="Aptos Display" panose="020B0004020202020204" pitchFamily="34" charset="0"/>
                <a:cs typeface="Calibri Light" panose="020F0302020204030204" pitchFamily="34" charset="0"/>
              </a:rPr>
              <a:t>A cultural hub and center for learning.</a:t>
            </a:r>
          </a:p>
          <a:p>
            <a:pPr marL="587375" lvl="3" indent="-571500">
              <a:spcBef>
                <a:spcPts val="0"/>
              </a:spcBef>
              <a:spcAft>
                <a:spcPts val="0"/>
              </a:spcAft>
              <a:buSzPct val="100000"/>
              <a:buFont typeface="Arial" panose="020B0604020202020204" pitchFamily="34" charset="0"/>
              <a:buChar char="•"/>
            </a:pPr>
            <a:r>
              <a:rPr lang="en-US" sz="3400" dirty="0">
                <a:solidFill>
                  <a:prstClr val="white"/>
                </a:solidFill>
                <a:latin typeface="Aptos Display" panose="020B0004020202020204" pitchFamily="34" charset="0"/>
                <a:cs typeface="Calibri Light" panose="020F0302020204030204" pitchFamily="34" charset="0"/>
              </a:rPr>
              <a:t>Was most known as a religious center. </a:t>
            </a:r>
          </a:p>
        </p:txBody>
      </p:sp>
    </p:spTree>
    <p:extLst>
      <p:ext uri="{BB962C8B-B14F-4D97-AF65-F5344CB8AC3E}">
        <p14:creationId xmlns:p14="http://schemas.microsoft.com/office/powerpoint/2010/main" val="293167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4A7F5-E800-F115-0EFB-79A865F468F4}"/>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76479C03-7391-D2D9-1AFD-E2809AD8394B}"/>
              </a:ext>
            </a:extLst>
          </p:cNvPr>
          <p:cNvSpPr txBox="1">
            <a:spLocks noChangeArrowheads="1"/>
          </p:cNvSpPr>
          <p:nvPr/>
        </p:nvSpPr>
        <p:spPr bwMode="auto">
          <a:xfrm>
            <a:off x="304800" y="1295401"/>
            <a:ext cx="11537430" cy="677108"/>
          </a:xfrm>
          <a:prstGeom prst="rect">
            <a:avLst/>
          </a:prstGeom>
          <a:noFill/>
          <a:ln w="9525">
            <a:noFill/>
            <a:miter lim="800000"/>
            <a:headEnd/>
            <a:tailEnd/>
          </a:ln>
        </p:spPr>
        <p:txBody>
          <a:bodyPr wrap="square">
            <a:spAutoFit/>
          </a:bodyPr>
          <a:lstStyle/>
          <a:p>
            <a:r>
              <a:rPr lang="en-US" sz="3800" baseline="30000" dirty="0">
                <a:solidFill>
                  <a:schemeClr val="bg1"/>
                </a:solidFill>
                <a:latin typeface="Aptos Display" panose="020B0004020202020204" pitchFamily="34" charset="0"/>
              </a:rPr>
              <a:t>1</a:t>
            </a:r>
            <a:r>
              <a:rPr lang="en-US" sz="3800" dirty="0">
                <a:solidFill>
                  <a:schemeClr val="bg1"/>
                </a:solidFill>
                <a:latin typeface="Aptos Display" panose="020B0004020202020204" pitchFamily="34" charset="0"/>
              </a:rPr>
              <a:t> “To the angel of the church in Ephesus write:</a:t>
            </a:r>
          </a:p>
        </p:txBody>
      </p:sp>
      <p:sp>
        <p:nvSpPr>
          <p:cNvPr id="8" name="TextBox 7">
            <a:extLst>
              <a:ext uri="{FF2B5EF4-FFF2-40B4-BE49-F238E27FC236}">
                <a16:creationId xmlns:a16="http://schemas.microsoft.com/office/drawing/2014/main" id="{A2282440-A8B2-E9E5-5F78-D5DABF6DFE08}"/>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7F2D2F7F-8905-DB0D-4B67-AE2E21394593}"/>
              </a:ext>
            </a:extLst>
          </p:cNvPr>
          <p:cNvSpPr>
            <a:spLocks noChangeArrowheads="1"/>
          </p:cNvSpPr>
          <p:nvPr/>
        </p:nvSpPr>
        <p:spPr bwMode="auto">
          <a:xfrm>
            <a:off x="228600" y="2009629"/>
            <a:ext cx="11712315" cy="462823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666A91F5-D5C5-D33B-2FFB-9A0A0FA1B527}"/>
              </a:ext>
            </a:extLst>
          </p:cNvPr>
          <p:cNvSpPr txBox="1">
            <a:spLocks noChangeArrowheads="1"/>
          </p:cNvSpPr>
          <p:nvPr/>
        </p:nvSpPr>
        <p:spPr bwMode="auto">
          <a:xfrm>
            <a:off x="267935" y="2125443"/>
            <a:ext cx="11612105" cy="3847207"/>
          </a:xfrm>
          <a:prstGeom prst="rect">
            <a:avLst/>
          </a:prstGeom>
          <a:noFill/>
          <a:ln w="38100">
            <a:noFill/>
            <a:miter lim="800000"/>
            <a:headEnd/>
            <a:tailEnd/>
          </a:ln>
        </p:spPr>
        <p:txBody>
          <a:bodyPr wrap="square">
            <a:spAutoFit/>
          </a:bodyPr>
          <a:lstStyle/>
          <a:p>
            <a:pPr marL="12700" lvl="3">
              <a:spcBef>
                <a:spcPts val="0"/>
              </a:spcBef>
              <a:spcAft>
                <a:spcPts val="0"/>
              </a:spcAft>
              <a:buSzPct val="100000"/>
            </a:pPr>
            <a:r>
              <a:rPr lang="en-US" sz="3600" dirty="0">
                <a:solidFill>
                  <a:prstClr val="white"/>
                </a:solidFill>
                <a:latin typeface="Aptos Display" panose="020B0004020202020204" pitchFamily="34" charset="0"/>
                <a:cs typeface="Calibri Light" panose="020F0302020204030204" pitchFamily="34" charset="0"/>
              </a:rPr>
              <a:t>Ephesus</a:t>
            </a:r>
          </a:p>
          <a:p>
            <a:pPr marL="587375" lvl="3" indent="-571500">
              <a:spcBef>
                <a:spcPts val="0"/>
              </a:spcBef>
              <a:spcAft>
                <a:spcPts val="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Many leading figures in the New Testament church led in this city.</a:t>
            </a:r>
          </a:p>
          <a:p>
            <a:pPr marL="1044575" lvl="4" indent="-571500">
              <a:spcBef>
                <a:spcPts val="0"/>
              </a:spcBef>
              <a:spcAft>
                <a:spcPts val="0"/>
              </a:spcAft>
              <a:buSzPct val="100000"/>
              <a:buFont typeface="Arial" panose="020B0604020202020204" pitchFamily="34" charset="0"/>
              <a:buChar char="•"/>
            </a:pPr>
            <a:r>
              <a:rPr lang="en-US" sz="3400" dirty="0">
                <a:solidFill>
                  <a:prstClr val="white"/>
                </a:solidFill>
                <a:latin typeface="Aptos Display" panose="020B0004020202020204" pitchFamily="34" charset="0"/>
                <a:cs typeface="Calibri Light" panose="020F0302020204030204" pitchFamily="34" charset="0"/>
              </a:rPr>
              <a:t>The Apostle Paul started this church in the mid-50s AD.</a:t>
            </a:r>
          </a:p>
          <a:p>
            <a:pPr marL="1044575" lvl="4" indent="-571500">
              <a:spcBef>
                <a:spcPts val="0"/>
              </a:spcBef>
              <a:spcAft>
                <a:spcPts val="0"/>
              </a:spcAft>
              <a:buSzPct val="100000"/>
              <a:buFont typeface="Arial" panose="020B0604020202020204" pitchFamily="34" charset="0"/>
              <a:buChar char="•"/>
            </a:pPr>
            <a:r>
              <a:rPr lang="en-US" sz="3400" dirty="0">
                <a:solidFill>
                  <a:prstClr val="white"/>
                </a:solidFill>
                <a:latin typeface="Aptos Display" panose="020B0004020202020204" pitchFamily="34" charset="0"/>
                <a:cs typeface="Calibri Light" panose="020F0302020204030204" pitchFamily="34" charset="0"/>
              </a:rPr>
              <a:t>Paul’s protégé, Timothy led the church in this city</a:t>
            </a:r>
          </a:p>
          <a:p>
            <a:pPr marL="1044575" lvl="4" indent="-571500">
              <a:spcBef>
                <a:spcPts val="0"/>
              </a:spcBef>
              <a:spcAft>
                <a:spcPts val="0"/>
              </a:spcAft>
              <a:buSzPct val="100000"/>
              <a:buFont typeface="Arial" panose="020B0604020202020204" pitchFamily="34" charset="0"/>
              <a:buChar char="•"/>
            </a:pPr>
            <a:r>
              <a:rPr lang="en-US" sz="3400" dirty="0">
                <a:solidFill>
                  <a:prstClr val="white"/>
                </a:solidFill>
                <a:latin typeface="Aptos Display" panose="020B0004020202020204" pitchFamily="34" charset="0"/>
                <a:cs typeface="Calibri Light" panose="020F0302020204030204" pitchFamily="34" charset="0"/>
              </a:rPr>
              <a:t>The Apostle John led in Ephesus upon his return from exile on the Island of Patmos. </a:t>
            </a:r>
          </a:p>
        </p:txBody>
      </p:sp>
    </p:spTree>
    <p:extLst>
      <p:ext uri="{BB962C8B-B14F-4D97-AF65-F5344CB8AC3E}">
        <p14:creationId xmlns:p14="http://schemas.microsoft.com/office/powerpoint/2010/main" val="156077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4E029-AD9F-80B5-0919-299C51D8E74A}"/>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60A33EC0-564C-FDE2-CB76-A559097D4EFC}"/>
              </a:ext>
            </a:extLst>
          </p:cNvPr>
          <p:cNvSpPr txBox="1">
            <a:spLocks noChangeArrowheads="1"/>
          </p:cNvSpPr>
          <p:nvPr/>
        </p:nvSpPr>
        <p:spPr bwMode="auto">
          <a:xfrm>
            <a:off x="304800" y="1295401"/>
            <a:ext cx="11537430" cy="677108"/>
          </a:xfrm>
          <a:prstGeom prst="rect">
            <a:avLst/>
          </a:prstGeom>
          <a:noFill/>
          <a:ln w="9525">
            <a:noFill/>
            <a:miter lim="800000"/>
            <a:headEnd/>
            <a:tailEnd/>
          </a:ln>
        </p:spPr>
        <p:txBody>
          <a:bodyPr wrap="square">
            <a:spAutoFit/>
          </a:bodyPr>
          <a:lstStyle/>
          <a:p>
            <a:r>
              <a:rPr lang="en-US" sz="3800" baseline="30000" dirty="0">
                <a:solidFill>
                  <a:schemeClr val="bg1"/>
                </a:solidFill>
                <a:latin typeface="Aptos Display" panose="020B0004020202020204" pitchFamily="34" charset="0"/>
              </a:rPr>
              <a:t>1</a:t>
            </a:r>
            <a:r>
              <a:rPr lang="en-US" sz="3800" dirty="0">
                <a:solidFill>
                  <a:schemeClr val="bg1"/>
                </a:solidFill>
                <a:latin typeface="Aptos Display" panose="020B0004020202020204" pitchFamily="34" charset="0"/>
              </a:rPr>
              <a:t> “To the angel of the church in Ephesus write:</a:t>
            </a:r>
          </a:p>
        </p:txBody>
      </p:sp>
      <p:sp>
        <p:nvSpPr>
          <p:cNvPr id="8" name="TextBox 7">
            <a:extLst>
              <a:ext uri="{FF2B5EF4-FFF2-40B4-BE49-F238E27FC236}">
                <a16:creationId xmlns:a16="http://schemas.microsoft.com/office/drawing/2014/main" id="{A9D44DAF-C738-743D-D346-E9C2C7E5F11E}"/>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7D109F1B-03AA-2992-2A7B-90B4E111BD94}"/>
              </a:ext>
            </a:extLst>
          </p:cNvPr>
          <p:cNvSpPr>
            <a:spLocks noChangeArrowheads="1"/>
          </p:cNvSpPr>
          <p:nvPr/>
        </p:nvSpPr>
        <p:spPr bwMode="auto">
          <a:xfrm>
            <a:off x="228600" y="2009629"/>
            <a:ext cx="11712315" cy="462823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909CFC88-E114-E8B7-8B6A-0049F796599F}"/>
              </a:ext>
            </a:extLst>
          </p:cNvPr>
          <p:cNvSpPr txBox="1">
            <a:spLocks noChangeArrowheads="1"/>
          </p:cNvSpPr>
          <p:nvPr/>
        </p:nvSpPr>
        <p:spPr bwMode="auto">
          <a:xfrm>
            <a:off x="267935" y="2125443"/>
            <a:ext cx="11612105" cy="2862322"/>
          </a:xfrm>
          <a:prstGeom prst="rect">
            <a:avLst/>
          </a:prstGeom>
          <a:noFill/>
          <a:ln w="38100">
            <a:noFill/>
            <a:miter lim="800000"/>
            <a:headEnd/>
            <a:tailEnd/>
          </a:ln>
        </p:spPr>
        <p:txBody>
          <a:bodyPr wrap="square">
            <a:spAutoFit/>
          </a:bodyPr>
          <a:lstStyle/>
          <a:p>
            <a:pPr marL="12700" lvl="3">
              <a:spcBef>
                <a:spcPts val="0"/>
              </a:spcBef>
              <a:spcAft>
                <a:spcPts val="0"/>
              </a:spcAft>
              <a:buSzPct val="100000"/>
            </a:pPr>
            <a:r>
              <a:rPr lang="en-US" sz="3600" dirty="0">
                <a:solidFill>
                  <a:prstClr val="white"/>
                </a:solidFill>
                <a:latin typeface="Aptos Display" panose="020B0004020202020204" pitchFamily="34" charset="0"/>
                <a:cs typeface="Calibri Light" panose="020F0302020204030204" pitchFamily="34" charset="0"/>
              </a:rPr>
              <a:t>Ephesus</a:t>
            </a:r>
          </a:p>
          <a:p>
            <a:pPr marL="587375" lvl="3" indent="-571500">
              <a:spcBef>
                <a:spcPts val="0"/>
              </a:spcBef>
              <a:spcAft>
                <a:spcPts val="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Many leading figures in the New Testament church led in this city.</a:t>
            </a:r>
          </a:p>
          <a:p>
            <a:pPr marL="587375" lvl="3" indent="-571500">
              <a:spcBef>
                <a:spcPts val="0"/>
              </a:spcBef>
              <a:spcAft>
                <a:spcPts val="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It was probably the largest and most influential church in the region</a:t>
            </a:r>
            <a:r>
              <a:rPr lang="en-US" sz="3400" dirty="0">
                <a:solidFill>
                  <a:prstClr val="white"/>
                </a:solidFill>
                <a:latin typeface="Aptos Display" panose="020B0004020202020204" pitchFamily="34" charset="0"/>
                <a:cs typeface="Calibri Light" panose="020F0302020204030204" pitchFamily="34" charset="0"/>
              </a:rPr>
              <a:t>. </a:t>
            </a:r>
          </a:p>
        </p:txBody>
      </p:sp>
    </p:spTree>
    <p:extLst>
      <p:ext uri="{BB962C8B-B14F-4D97-AF65-F5344CB8AC3E}">
        <p14:creationId xmlns:p14="http://schemas.microsoft.com/office/powerpoint/2010/main" val="3347554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7E7C9-C528-38F9-5130-B81F3C6BF017}"/>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2466BEB3-AC23-5CEB-8251-31CF7877F26A}"/>
              </a:ext>
            </a:extLst>
          </p:cNvPr>
          <p:cNvSpPr txBox="1">
            <a:spLocks noChangeArrowheads="1"/>
          </p:cNvSpPr>
          <p:nvPr/>
        </p:nvSpPr>
        <p:spPr bwMode="auto">
          <a:xfrm>
            <a:off x="304800" y="1295401"/>
            <a:ext cx="11537430" cy="2431435"/>
          </a:xfrm>
          <a:prstGeom prst="rect">
            <a:avLst/>
          </a:prstGeom>
          <a:noFill/>
          <a:ln w="9525">
            <a:noFill/>
            <a:miter lim="800000"/>
            <a:headEnd/>
            <a:tailEnd/>
          </a:ln>
        </p:spPr>
        <p:txBody>
          <a:bodyPr wrap="square">
            <a:spAutoFit/>
          </a:bodyPr>
          <a:lstStyle/>
          <a:p>
            <a:r>
              <a:rPr lang="en-US" sz="3800" baseline="30000" dirty="0">
                <a:solidFill>
                  <a:schemeClr val="bg1"/>
                </a:solidFill>
                <a:latin typeface="Aptos Display" panose="020B0004020202020204" pitchFamily="34" charset="0"/>
              </a:rPr>
              <a:t>1</a:t>
            </a:r>
            <a:r>
              <a:rPr lang="en-US" sz="3800" dirty="0">
                <a:solidFill>
                  <a:schemeClr val="bg1"/>
                </a:solidFill>
                <a:latin typeface="Aptos Display" panose="020B0004020202020204" pitchFamily="34" charset="0"/>
              </a:rPr>
              <a:t> “To the angel of the church in Ephesus write: </a:t>
            </a:r>
          </a:p>
          <a:p>
            <a:pPr indent="473075"/>
            <a:r>
              <a:rPr lang="en-US" sz="3800" dirty="0">
                <a:solidFill>
                  <a:schemeClr val="bg1"/>
                </a:solidFill>
                <a:latin typeface="Aptos Display" panose="020B0004020202020204" pitchFamily="34" charset="0"/>
              </a:rPr>
              <a:t>These are the words of him who holds the seven stars in his right hand and walks among the seven golden lampstands. </a:t>
            </a:r>
          </a:p>
        </p:txBody>
      </p:sp>
      <p:sp>
        <p:nvSpPr>
          <p:cNvPr id="8" name="TextBox 7">
            <a:extLst>
              <a:ext uri="{FF2B5EF4-FFF2-40B4-BE49-F238E27FC236}">
                <a16:creationId xmlns:a16="http://schemas.microsoft.com/office/drawing/2014/main" id="{E6688A17-E482-0FD8-F8C6-1FEE0581C648}"/>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46870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BCC0D-41A3-821B-675E-C4D3AB89685B}"/>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90A04677-A258-DD9D-D82D-D26B3AF194C7}"/>
              </a:ext>
            </a:extLst>
          </p:cNvPr>
          <p:cNvSpPr txBox="1">
            <a:spLocks noChangeArrowheads="1"/>
          </p:cNvSpPr>
          <p:nvPr/>
        </p:nvSpPr>
        <p:spPr bwMode="auto">
          <a:xfrm>
            <a:off x="304800" y="1295401"/>
            <a:ext cx="11537430" cy="4185761"/>
          </a:xfrm>
          <a:prstGeom prst="rect">
            <a:avLst/>
          </a:prstGeom>
          <a:noFill/>
          <a:ln w="9525">
            <a:noFill/>
            <a:miter lim="800000"/>
            <a:headEnd/>
            <a:tailEnd/>
          </a:ln>
        </p:spPr>
        <p:txBody>
          <a:bodyPr wrap="square">
            <a:spAutoFit/>
          </a:bodyPr>
          <a:lstStyle/>
          <a:p>
            <a:r>
              <a:rPr lang="en-US" sz="3800" baseline="30000" dirty="0">
                <a:solidFill>
                  <a:schemeClr val="bg1"/>
                </a:solidFill>
                <a:latin typeface="Aptos Display" panose="020B0004020202020204" pitchFamily="34" charset="0"/>
              </a:rPr>
              <a:t>1</a:t>
            </a:r>
            <a:r>
              <a:rPr lang="en-US" sz="3800" dirty="0">
                <a:solidFill>
                  <a:schemeClr val="bg1"/>
                </a:solidFill>
                <a:latin typeface="Aptos Display" panose="020B0004020202020204" pitchFamily="34" charset="0"/>
              </a:rPr>
              <a:t> “To the angel of the church in Ephesus write: </a:t>
            </a:r>
          </a:p>
          <a:p>
            <a:pPr indent="473075"/>
            <a:r>
              <a:rPr lang="en-US" sz="3800" dirty="0">
                <a:solidFill>
                  <a:schemeClr val="bg1"/>
                </a:solidFill>
                <a:latin typeface="Aptos Display" panose="020B0004020202020204" pitchFamily="34" charset="0"/>
              </a:rPr>
              <a:t>These are the words of him who holds the seven stars in his right hand and walks among the seven golden lampstands. </a:t>
            </a:r>
            <a:r>
              <a:rPr lang="en-US" sz="3800" baseline="30000" dirty="0">
                <a:solidFill>
                  <a:schemeClr val="bg1"/>
                </a:solidFill>
                <a:latin typeface="Aptos Display" panose="020B0004020202020204" pitchFamily="34" charset="0"/>
              </a:rPr>
              <a:t>2 </a:t>
            </a:r>
            <a:r>
              <a:rPr lang="en-US" sz="3800" dirty="0">
                <a:solidFill>
                  <a:schemeClr val="bg1"/>
                </a:solidFill>
                <a:latin typeface="Aptos Display" panose="020B0004020202020204" pitchFamily="34" charset="0"/>
              </a:rPr>
              <a:t>I know your deeds, your hard work and your perseverance. I know that you cannot tolerate wicked people, that you have tested those who claim to be apostles but are not, and have found them false. </a:t>
            </a:r>
          </a:p>
        </p:txBody>
      </p:sp>
      <p:sp>
        <p:nvSpPr>
          <p:cNvPr id="8" name="TextBox 7">
            <a:extLst>
              <a:ext uri="{FF2B5EF4-FFF2-40B4-BE49-F238E27FC236}">
                <a16:creationId xmlns:a16="http://schemas.microsoft.com/office/drawing/2014/main" id="{692B1B23-7A21-BAF7-5DAE-3F97799FBE18}"/>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782612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3116A-5B43-3E77-E595-76C49FC5E14B}"/>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568B60FA-4E60-A554-C1DF-178C96C3A662}"/>
              </a:ext>
            </a:extLst>
          </p:cNvPr>
          <p:cNvSpPr txBox="1">
            <a:spLocks noChangeArrowheads="1"/>
          </p:cNvSpPr>
          <p:nvPr/>
        </p:nvSpPr>
        <p:spPr bwMode="auto">
          <a:xfrm>
            <a:off x="304800" y="1295401"/>
            <a:ext cx="11537430" cy="4185761"/>
          </a:xfrm>
          <a:prstGeom prst="rect">
            <a:avLst/>
          </a:prstGeom>
          <a:noFill/>
          <a:ln w="9525">
            <a:noFill/>
            <a:miter lim="800000"/>
            <a:headEnd/>
            <a:tailEnd/>
          </a:ln>
        </p:spPr>
        <p:txBody>
          <a:bodyPr wrap="square">
            <a:spAutoFit/>
          </a:bodyPr>
          <a:lstStyle/>
          <a:p>
            <a:r>
              <a:rPr lang="en-US" sz="3800" baseline="30000" dirty="0">
                <a:solidFill>
                  <a:schemeClr val="tx1">
                    <a:lumMod val="50000"/>
                    <a:lumOff val="50000"/>
                  </a:schemeClr>
                </a:solidFill>
                <a:latin typeface="Aptos Display" panose="020B0004020202020204" pitchFamily="34" charset="0"/>
              </a:rPr>
              <a:t>1</a:t>
            </a:r>
            <a:r>
              <a:rPr lang="en-US" sz="3800" dirty="0">
                <a:solidFill>
                  <a:schemeClr val="tx1">
                    <a:lumMod val="50000"/>
                    <a:lumOff val="50000"/>
                  </a:schemeClr>
                </a:solidFill>
                <a:latin typeface="Aptos Display" panose="020B0004020202020204" pitchFamily="34" charset="0"/>
              </a:rPr>
              <a:t> “To the angel of the church in Ephesus write: </a:t>
            </a:r>
          </a:p>
          <a:p>
            <a:pPr indent="473075"/>
            <a:r>
              <a:rPr lang="en-US" sz="3800" dirty="0">
                <a:solidFill>
                  <a:schemeClr val="tx1">
                    <a:lumMod val="50000"/>
                    <a:lumOff val="50000"/>
                  </a:schemeClr>
                </a:solidFill>
                <a:latin typeface="Aptos Display" panose="020B0004020202020204" pitchFamily="34" charset="0"/>
              </a:rPr>
              <a:t>These are the words of him who holds the seven stars in his right hand and walks among the seven golden lampstands. </a:t>
            </a:r>
            <a:r>
              <a:rPr lang="en-US" sz="3800" baseline="30000" dirty="0">
                <a:solidFill>
                  <a:schemeClr val="tx1">
                    <a:lumMod val="50000"/>
                    <a:lumOff val="50000"/>
                  </a:schemeClr>
                </a:solidFill>
                <a:latin typeface="Aptos Display" panose="020B0004020202020204" pitchFamily="34" charset="0"/>
              </a:rPr>
              <a:t>2 </a:t>
            </a:r>
            <a:r>
              <a:rPr lang="en-US" sz="3800" dirty="0">
                <a:solidFill>
                  <a:schemeClr val="tx1">
                    <a:lumMod val="50000"/>
                    <a:lumOff val="50000"/>
                  </a:schemeClr>
                </a:solidFill>
                <a:latin typeface="Aptos Display" panose="020B0004020202020204" pitchFamily="34" charset="0"/>
              </a:rPr>
              <a:t>I know your deeds, </a:t>
            </a:r>
            <a:r>
              <a:rPr lang="en-US" sz="3800" dirty="0">
                <a:solidFill>
                  <a:schemeClr val="bg1"/>
                </a:solidFill>
                <a:latin typeface="Aptos Display" panose="020B0004020202020204" pitchFamily="34" charset="0"/>
              </a:rPr>
              <a:t>your hard work </a:t>
            </a:r>
            <a:r>
              <a:rPr lang="en-US" sz="3800" dirty="0">
                <a:solidFill>
                  <a:schemeClr val="tx1">
                    <a:lumMod val="50000"/>
                    <a:lumOff val="50000"/>
                  </a:schemeClr>
                </a:solidFill>
                <a:latin typeface="Aptos Display" panose="020B0004020202020204" pitchFamily="34" charset="0"/>
              </a:rPr>
              <a:t>and your perseverance. I know that you cannot tolerate wicked people, that you have tested those who claim to be apostles but are not, and have found them false. </a:t>
            </a:r>
          </a:p>
        </p:txBody>
      </p:sp>
      <p:sp>
        <p:nvSpPr>
          <p:cNvPr id="8" name="TextBox 7">
            <a:extLst>
              <a:ext uri="{FF2B5EF4-FFF2-40B4-BE49-F238E27FC236}">
                <a16:creationId xmlns:a16="http://schemas.microsoft.com/office/drawing/2014/main" id="{ECC36A3D-0D43-14BA-28EA-78FAEBDD143C}"/>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1377165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AE-E82B-8436-A2C7-A5BE0321379C}"/>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07947A6D-6C6A-C9A0-C819-073C2567CD40}"/>
              </a:ext>
            </a:extLst>
          </p:cNvPr>
          <p:cNvSpPr txBox="1">
            <a:spLocks noChangeArrowheads="1"/>
          </p:cNvSpPr>
          <p:nvPr/>
        </p:nvSpPr>
        <p:spPr bwMode="auto">
          <a:xfrm>
            <a:off x="284180" y="1563218"/>
            <a:ext cx="11537430" cy="4185761"/>
          </a:xfrm>
          <a:prstGeom prst="rect">
            <a:avLst/>
          </a:prstGeom>
          <a:noFill/>
          <a:ln w="9525">
            <a:noFill/>
            <a:miter lim="800000"/>
            <a:headEnd/>
            <a:tailEnd/>
          </a:ln>
        </p:spPr>
        <p:txBody>
          <a:bodyPr wrap="square">
            <a:spAutoFit/>
          </a:bodyPr>
          <a:lstStyle/>
          <a:p>
            <a:r>
              <a:rPr lang="en-US" sz="3800" baseline="30000" dirty="0">
                <a:solidFill>
                  <a:schemeClr val="tx1">
                    <a:lumMod val="50000"/>
                    <a:lumOff val="50000"/>
                  </a:schemeClr>
                </a:solidFill>
                <a:latin typeface="Aptos Display" panose="020B0004020202020204" pitchFamily="34" charset="0"/>
              </a:rPr>
              <a:t>1</a:t>
            </a:r>
            <a:r>
              <a:rPr lang="en-US" sz="3800" dirty="0">
                <a:solidFill>
                  <a:schemeClr val="tx1">
                    <a:lumMod val="50000"/>
                    <a:lumOff val="50000"/>
                  </a:schemeClr>
                </a:solidFill>
                <a:latin typeface="Aptos Display" panose="020B0004020202020204" pitchFamily="34" charset="0"/>
              </a:rPr>
              <a:t> “To the angel of the church in Ephesus write: </a:t>
            </a:r>
          </a:p>
          <a:p>
            <a:pPr indent="473075"/>
            <a:r>
              <a:rPr lang="en-US" sz="3800" dirty="0">
                <a:solidFill>
                  <a:schemeClr val="tx1">
                    <a:lumMod val="50000"/>
                    <a:lumOff val="50000"/>
                  </a:schemeClr>
                </a:solidFill>
                <a:latin typeface="Aptos Display" panose="020B0004020202020204" pitchFamily="34" charset="0"/>
              </a:rPr>
              <a:t>These are the words of him who holds the seven stars in his right hand and walks among the seven golden lampstands. </a:t>
            </a:r>
            <a:r>
              <a:rPr lang="en-US" sz="3800" baseline="30000" dirty="0">
                <a:solidFill>
                  <a:schemeClr val="tx1">
                    <a:lumMod val="50000"/>
                    <a:lumOff val="50000"/>
                  </a:schemeClr>
                </a:solidFill>
                <a:latin typeface="Aptos Display" panose="020B0004020202020204" pitchFamily="34" charset="0"/>
              </a:rPr>
              <a:t>2 </a:t>
            </a:r>
            <a:r>
              <a:rPr lang="en-US" sz="3800" dirty="0">
                <a:solidFill>
                  <a:schemeClr val="tx1">
                    <a:lumMod val="50000"/>
                    <a:lumOff val="50000"/>
                  </a:schemeClr>
                </a:solidFill>
                <a:latin typeface="Aptos Display" panose="020B0004020202020204" pitchFamily="34" charset="0"/>
              </a:rPr>
              <a:t>I know your deeds, your hard work and your perseverance. </a:t>
            </a:r>
            <a:r>
              <a:rPr lang="en-US" sz="3800" dirty="0">
                <a:solidFill>
                  <a:schemeClr val="bg1"/>
                </a:solidFill>
                <a:latin typeface="Aptos Display" panose="020B0004020202020204" pitchFamily="34" charset="0"/>
              </a:rPr>
              <a:t>I know that you cannot tolerate wicked people</a:t>
            </a:r>
            <a:r>
              <a:rPr lang="en-US" sz="3800" dirty="0">
                <a:solidFill>
                  <a:schemeClr val="tx1">
                    <a:lumMod val="50000"/>
                    <a:lumOff val="50000"/>
                  </a:schemeClr>
                </a:solidFill>
                <a:latin typeface="Aptos Display" panose="020B0004020202020204" pitchFamily="34" charset="0"/>
              </a:rPr>
              <a:t>, that you have tested those who claim to be apostles but are not, and have found them false. </a:t>
            </a:r>
          </a:p>
        </p:txBody>
      </p:sp>
      <p:sp>
        <p:nvSpPr>
          <p:cNvPr id="8" name="TextBox 7">
            <a:extLst>
              <a:ext uri="{FF2B5EF4-FFF2-40B4-BE49-F238E27FC236}">
                <a16:creationId xmlns:a16="http://schemas.microsoft.com/office/drawing/2014/main" id="{E78AEB11-8A8A-7554-EC64-8699A859CA54}"/>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A64310E6-A62B-D11F-1C78-4F6AE93C240D}"/>
              </a:ext>
            </a:extLst>
          </p:cNvPr>
          <p:cNvSpPr>
            <a:spLocks noChangeArrowheads="1"/>
          </p:cNvSpPr>
          <p:nvPr/>
        </p:nvSpPr>
        <p:spPr bwMode="auto">
          <a:xfrm>
            <a:off x="362646" y="1105493"/>
            <a:ext cx="11712315" cy="2443842"/>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07EC2E1D-97A3-A84B-72E0-CC60D13D1A70}"/>
              </a:ext>
            </a:extLst>
          </p:cNvPr>
          <p:cNvSpPr txBox="1">
            <a:spLocks noChangeArrowheads="1"/>
          </p:cNvSpPr>
          <p:nvPr/>
        </p:nvSpPr>
        <p:spPr bwMode="auto">
          <a:xfrm>
            <a:off x="537531" y="1173252"/>
            <a:ext cx="11612105" cy="2308324"/>
          </a:xfrm>
          <a:prstGeom prst="rect">
            <a:avLst/>
          </a:prstGeom>
          <a:noFill/>
          <a:ln w="38100">
            <a:noFill/>
            <a:miter lim="800000"/>
            <a:headEnd/>
            <a:tailEnd/>
          </a:ln>
        </p:spPr>
        <p:txBody>
          <a:bodyPr wrap="square">
            <a:spAutoFit/>
          </a:bodyPr>
          <a:lstStyle/>
          <a:p>
            <a:pPr marL="15875" lvl="3">
              <a:spcBef>
                <a:spcPts val="0"/>
              </a:spcBef>
              <a:spcAft>
                <a:spcPts val="0"/>
              </a:spcAft>
              <a:buSzPct val="100000"/>
            </a:pPr>
            <a:r>
              <a:rPr lang="en-US" sz="3600" dirty="0">
                <a:solidFill>
                  <a:prstClr val="white"/>
                </a:solidFill>
                <a:latin typeface="Aptos Display" panose="020B0004020202020204" pitchFamily="34" charset="0"/>
                <a:cs typeface="Calibri Light" panose="020F0302020204030204" pitchFamily="34" charset="0"/>
              </a:rPr>
              <a:t>Many in our culture view Christians as intolerant. </a:t>
            </a:r>
          </a:p>
          <a:p>
            <a:pPr marL="473075" lvl="3" indent="-457200">
              <a:spcBef>
                <a:spcPts val="0"/>
              </a:spcBef>
              <a:spcAft>
                <a:spcPts val="0"/>
              </a:spcAft>
              <a:buSzPct val="100000"/>
              <a:buFont typeface="Arial" panose="020B0604020202020204" pitchFamily="34" charset="0"/>
              <a:buChar char="•"/>
            </a:pPr>
            <a:r>
              <a:rPr lang="en-US" sz="3500" dirty="0">
                <a:solidFill>
                  <a:prstClr val="white"/>
                </a:solidFill>
                <a:latin typeface="Aptos Display" panose="020B0004020202020204" pitchFamily="34" charset="0"/>
                <a:cs typeface="Calibri Light" panose="020F0302020204030204" pitchFamily="34" charset="0"/>
              </a:rPr>
              <a:t>Working out with a buddy from work who is in the Diversity, Equity and Inclusion (DE&amp;I) department</a:t>
            </a:r>
          </a:p>
          <a:p>
            <a:pPr marL="473075" lvl="4">
              <a:spcBef>
                <a:spcPts val="0"/>
              </a:spcBef>
              <a:spcAft>
                <a:spcPts val="0"/>
              </a:spcAft>
              <a:buSzPct val="100000"/>
            </a:pPr>
            <a:r>
              <a:rPr lang="en-US" sz="3500" dirty="0">
                <a:solidFill>
                  <a:prstClr val="white"/>
                </a:solidFill>
                <a:latin typeface="Aptos Display" panose="020B0004020202020204" pitchFamily="34" charset="0"/>
                <a:cs typeface="Calibri Light" panose="020F0302020204030204" pitchFamily="34" charset="0"/>
              </a:rPr>
              <a:t>and discovering he has a swastika tattoo.</a:t>
            </a:r>
          </a:p>
        </p:txBody>
      </p:sp>
    </p:spTree>
    <p:extLst>
      <p:ext uri="{BB962C8B-B14F-4D97-AF65-F5344CB8AC3E}">
        <p14:creationId xmlns:p14="http://schemas.microsoft.com/office/powerpoint/2010/main" val="236616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53A16-B707-00A6-0172-6060136516B7}"/>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20FD1098-99F8-653F-37FC-9BB9BDC5AF90}"/>
              </a:ext>
            </a:extLst>
          </p:cNvPr>
          <p:cNvSpPr txBox="1">
            <a:spLocks noChangeArrowheads="1"/>
          </p:cNvSpPr>
          <p:nvPr/>
        </p:nvSpPr>
        <p:spPr bwMode="auto">
          <a:xfrm>
            <a:off x="304800" y="1295401"/>
            <a:ext cx="11537430" cy="4185761"/>
          </a:xfrm>
          <a:prstGeom prst="rect">
            <a:avLst/>
          </a:prstGeom>
          <a:noFill/>
          <a:ln w="9525">
            <a:noFill/>
            <a:miter lim="800000"/>
            <a:headEnd/>
            <a:tailEnd/>
          </a:ln>
        </p:spPr>
        <p:txBody>
          <a:bodyPr wrap="square">
            <a:spAutoFit/>
          </a:bodyPr>
          <a:lstStyle/>
          <a:p>
            <a:r>
              <a:rPr lang="en-US" sz="3800" baseline="30000" dirty="0">
                <a:solidFill>
                  <a:schemeClr val="tx1">
                    <a:lumMod val="50000"/>
                    <a:lumOff val="50000"/>
                  </a:schemeClr>
                </a:solidFill>
                <a:latin typeface="Aptos Display" panose="020B0004020202020204" pitchFamily="34" charset="0"/>
              </a:rPr>
              <a:t>1</a:t>
            </a:r>
            <a:r>
              <a:rPr lang="en-US" sz="3800" dirty="0">
                <a:solidFill>
                  <a:schemeClr val="tx1">
                    <a:lumMod val="50000"/>
                    <a:lumOff val="50000"/>
                  </a:schemeClr>
                </a:solidFill>
                <a:latin typeface="Aptos Display" panose="020B0004020202020204" pitchFamily="34" charset="0"/>
              </a:rPr>
              <a:t> “To the angel of the church in Ephesus write: </a:t>
            </a:r>
          </a:p>
          <a:p>
            <a:pPr indent="473075"/>
            <a:r>
              <a:rPr lang="en-US" sz="3800" dirty="0">
                <a:solidFill>
                  <a:schemeClr val="tx1">
                    <a:lumMod val="50000"/>
                    <a:lumOff val="50000"/>
                  </a:schemeClr>
                </a:solidFill>
                <a:latin typeface="Aptos Display" panose="020B0004020202020204" pitchFamily="34" charset="0"/>
              </a:rPr>
              <a:t>These are the words of him who holds the seven stars in his right hand and walks among the seven golden lampstands. </a:t>
            </a:r>
            <a:r>
              <a:rPr lang="en-US" sz="3800" baseline="30000" dirty="0">
                <a:solidFill>
                  <a:schemeClr val="tx1">
                    <a:lumMod val="50000"/>
                    <a:lumOff val="50000"/>
                  </a:schemeClr>
                </a:solidFill>
                <a:latin typeface="Aptos Display" panose="020B0004020202020204" pitchFamily="34" charset="0"/>
              </a:rPr>
              <a:t>2 </a:t>
            </a:r>
            <a:r>
              <a:rPr lang="en-US" sz="3800" dirty="0">
                <a:solidFill>
                  <a:schemeClr val="tx1">
                    <a:lumMod val="50000"/>
                    <a:lumOff val="50000"/>
                  </a:schemeClr>
                </a:solidFill>
                <a:latin typeface="Aptos Display" panose="020B0004020202020204" pitchFamily="34" charset="0"/>
              </a:rPr>
              <a:t>I know your deeds, your hard work and your perseverance. </a:t>
            </a:r>
            <a:r>
              <a:rPr lang="en-US" sz="3800" dirty="0">
                <a:solidFill>
                  <a:schemeClr val="bg1"/>
                </a:solidFill>
                <a:latin typeface="Aptos Display" panose="020B0004020202020204" pitchFamily="34" charset="0"/>
              </a:rPr>
              <a:t>I know that you cannot tolerate wicked people</a:t>
            </a:r>
            <a:r>
              <a:rPr lang="en-US" sz="3800" dirty="0">
                <a:solidFill>
                  <a:schemeClr val="tx1">
                    <a:lumMod val="50000"/>
                    <a:lumOff val="50000"/>
                  </a:schemeClr>
                </a:solidFill>
                <a:latin typeface="Aptos Display" panose="020B0004020202020204" pitchFamily="34" charset="0"/>
              </a:rPr>
              <a:t>, that you have tested those who claim to be apostles but are not, and have found them false. </a:t>
            </a:r>
          </a:p>
        </p:txBody>
      </p:sp>
      <p:sp>
        <p:nvSpPr>
          <p:cNvPr id="8" name="TextBox 7">
            <a:extLst>
              <a:ext uri="{FF2B5EF4-FFF2-40B4-BE49-F238E27FC236}">
                <a16:creationId xmlns:a16="http://schemas.microsoft.com/office/drawing/2014/main" id="{B99FE799-1EF7-1FB6-4A8A-F204382CAD1D}"/>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001B9D4C-A57D-DEE6-72E1-06F5224401B0}"/>
              </a:ext>
            </a:extLst>
          </p:cNvPr>
          <p:cNvSpPr>
            <a:spLocks noChangeArrowheads="1"/>
          </p:cNvSpPr>
          <p:nvPr/>
        </p:nvSpPr>
        <p:spPr bwMode="auto">
          <a:xfrm>
            <a:off x="245533" y="4244824"/>
            <a:ext cx="11712315" cy="2443842"/>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65A74B1F-1AC4-9C93-02C4-E26FEEA5B46E}"/>
              </a:ext>
            </a:extLst>
          </p:cNvPr>
          <p:cNvSpPr txBox="1">
            <a:spLocks noChangeArrowheads="1"/>
          </p:cNvSpPr>
          <p:nvPr/>
        </p:nvSpPr>
        <p:spPr bwMode="auto">
          <a:xfrm>
            <a:off x="284868" y="4309839"/>
            <a:ext cx="11612105" cy="1723549"/>
          </a:xfrm>
          <a:prstGeom prst="rect">
            <a:avLst/>
          </a:prstGeom>
          <a:noFill/>
          <a:ln w="38100">
            <a:noFill/>
            <a:miter lim="800000"/>
            <a:headEnd/>
            <a:tailEnd/>
          </a:ln>
        </p:spPr>
        <p:txBody>
          <a:bodyPr wrap="square">
            <a:spAutoFit/>
          </a:bodyPr>
          <a:lstStyle/>
          <a:p>
            <a:pPr marL="15875" lvl="3">
              <a:spcBef>
                <a:spcPts val="0"/>
              </a:spcBef>
              <a:spcAft>
                <a:spcPts val="0"/>
              </a:spcAft>
              <a:buSzPct val="100000"/>
            </a:pPr>
            <a:r>
              <a:rPr lang="en-US" sz="3600" dirty="0">
                <a:solidFill>
                  <a:prstClr val="white"/>
                </a:solidFill>
                <a:latin typeface="Aptos Display" panose="020B0004020202020204" pitchFamily="34" charset="0"/>
                <a:cs typeface="Calibri Light" panose="020F0302020204030204" pitchFamily="34" charset="0"/>
              </a:rPr>
              <a:t>Many in our culture view Christians as intolerant. </a:t>
            </a:r>
          </a:p>
          <a:p>
            <a:pPr marL="473075" lvl="3" indent="-457200">
              <a:spcBef>
                <a:spcPts val="0"/>
              </a:spcBef>
              <a:spcAft>
                <a:spcPts val="0"/>
              </a:spcAft>
              <a:buSzPct val="100000"/>
              <a:buFont typeface="Arial" panose="020B0604020202020204" pitchFamily="34" charset="0"/>
              <a:buChar char="•"/>
            </a:pPr>
            <a:r>
              <a:rPr lang="en-US" sz="3500" dirty="0">
                <a:solidFill>
                  <a:prstClr val="white"/>
                </a:solidFill>
                <a:latin typeface="Aptos Display" panose="020B0004020202020204" pitchFamily="34" charset="0"/>
                <a:cs typeface="Calibri Light" panose="020F0302020204030204" pitchFamily="34" charset="0"/>
              </a:rPr>
              <a:t>Sitting  in a vegan Zoom class</a:t>
            </a:r>
          </a:p>
          <a:p>
            <a:pPr marL="473075" lvl="4">
              <a:spcBef>
                <a:spcPts val="0"/>
              </a:spcBef>
              <a:spcAft>
                <a:spcPts val="0"/>
              </a:spcAft>
              <a:buSzPct val="100000"/>
            </a:pPr>
            <a:r>
              <a:rPr lang="en-US" sz="3500" dirty="0">
                <a:solidFill>
                  <a:prstClr val="white"/>
                </a:solidFill>
                <a:latin typeface="Aptos Display" panose="020B0004020202020204" pitchFamily="34" charset="0"/>
                <a:cs typeface="Calibri Light" panose="020F0302020204030204" pitchFamily="34" charset="0"/>
              </a:rPr>
              <a:t>and someone pulls out a 10oz ribeye and starts eating it.</a:t>
            </a:r>
          </a:p>
        </p:txBody>
      </p:sp>
    </p:spTree>
    <p:extLst>
      <p:ext uri="{BB962C8B-B14F-4D97-AF65-F5344CB8AC3E}">
        <p14:creationId xmlns:p14="http://schemas.microsoft.com/office/powerpoint/2010/main" val="316157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C73F6-01FA-5534-191B-39E29A63EE15}"/>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131F3D51-5E16-3CB7-384D-BD25DDA7BC9F}"/>
              </a:ext>
            </a:extLst>
          </p:cNvPr>
          <p:cNvSpPr txBox="1">
            <a:spLocks noChangeArrowheads="1"/>
          </p:cNvSpPr>
          <p:nvPr/>
        </p:nvSpPr>
        <p:spPr bwMode="auto">
          <a:xfrm>
            <a:off x="304800" y="1295401"/>
            <a:ext cx="11537430" cy="4185761"/>
          </a:xfrm>
          <a:prstGeom prst="rect">
            <a:avLst/>
          </a:prstGeom>
          <a:noFill/>
          <a:ln w="9525">
            <a:noFill/>
            <a:miter lim="800000"/>
            <a:headEnd/>
            <a:tailEnd/>
          </a:ln>
        </p:spPr>
        <p:txBody>
          <a:bodyPr wrap="square">
            <a:spAutoFit/>
          </a:bodyPr>
          <a:lstStyle/>
          <a:p>
            <a:r>
              <a:rPr lang="en-US" sz="3800" baseline="30000" dirty="0">
                <a:solidFill>
                  <a:schemeClr val="tx1">
                    <a:lumMod val="50000"/>
                    <a:lumOff val="50000"/>
                  </a:schemeClr>
                </a:solidFill>
                <a:latin typeface="Aptos Display" panose="020B0004020202020204" pitchFamily="34" charset="0"/>
              </a:rPr>
              <a:t>1</a:t>
            </a:r>
            <a:r>
              <a:rPr lang="en-US" sz="3800" dirty="0">
                <a:solidFill>
                  <a:schemeClr val="tx1">
                    <a:lumMod val="50000"/>
                    <a:lumOff val="50000"/>
                  </a:schemeClr>
                </a:solidFill>
                <a:latin typeface="Aptos Display" panose="020B0004020202020204" pitchFamily="34" charset="0"/>
              </a:rPr>
              <a:t> “To the angel of the church in Ephesus write: </a:t>
            </a:r>
          </a:p>
          <a:p>
            <a:pPr indent="473075"/>
            <a:r>
              <a:rPr lang="en-US" sz="3800" dirty="0">
                <a:solidFill>
                  <a:schemeClr val="tx1">
                    <a:lumMod val="50000"/>
                    <a:lumOff val="50000"/>
                  </a:schemeClr>
                </a:solidFill>
                <a:latin typeface="Aptos Display" panose="020B0004020202020204" pitchFamily="34" charset="0"/>
              </a:rPr>
              <a:t>These are the words of him who holds the seven stars in his right hand and walks among the seven golden lampstands. </a:t>
            </a:r>
            <a:r>
              <a:rPr lang="en-US" sz="3800" baseline="30000" dirty="0">
                <a:solidFill>
                  <a:schemeClr val="tx1">
                    <a:lumMod val="50000"/>
                    <a:lumOff val="50000"/>
                  </a:schemeClr>
                </a:solidFill>
                <a:latin typeface="Aptos Display" panose="020B0004020202020204" pitchFamily="34" charset="0"/>
              </a:rPr>
              <a:t>2 </a:t>
            </a:r>
            <a:r>
              <a:rPr lang="en-US" sz="3800" dirty="0">
                <a:solidFill>
                  <a:schemeClr val="tx1">
                    <a:lumMod val="50000"/>
                    <a:lumOff val="50000"/>
                  </a:schemeClr>
                </a:solidFill>
                <a:latin typeface="Aptos Display" panose="020B0004020202020204" pitchFamily="34" charset="0"/>
              </a:rPr>
              <a:t>I know your deeds, your hard work and your perseverance. </a:t>
            </a:r>
            <a:r>
              <a:rPr lang="en-US" sz="3800" dirty="0">
                <a:solidFill>
                  <a:schemeClr val="bg1"/>
                </a:solidFill>
                <a:latin typeface="Aptos Display" panose="020B0004020202020204" pitchFamily="34" charset="0"/>
              </a:rPr>
              <a:t>I know that you cannot tolerate wicked people</a:t>
            </a:r>
            <a:r>
              <a:rPr lang="en-US" sz="3800" dirty="0">
                <a:solidFill>
                  <a:schemeClr val="tx1">
                    <a:lumMod val="50000"/>
                    <a:lumOff val="50000"/>
                  </a:schemeClr>
                </a:solidFill>
                <a:latin typeface="Aptos Display" panose="020B0004020202020204" pitchFamily="34" charset="0"/>
              </a:rPr>
              <a:t>, that you have tested those who claim to be apostles but are not, and have found them false. </a:t>
            </a:r>
          </a:p>
        </p:txBody>
      </p:sp>
      <p:sp>
        <p:nvSpPr>
          <p:cNvPr id="8" name="TextBox 7">
            <a:extLst>
              <a:ext uri="{FF2B5EF4-FFF2-40B4-BE49-F238E27FC236}">
                <a16:creationId xmlns:a16="http://schemas.microsoft.com/office/drawing/2014/main" id="{193C1020-77D2-1C7A-9277-F0C509433E89}"/>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6408C1F4-8ADB-F82E-FE97-7419B89E2DCF}"/>
              </a:ext>
            </a:extLst>
          </p:cNvPr>
          <p:cNvSpPr>
            <a:spLocks noChangeArrowheads="1"/>
          </p:cNvSpPr>
          <p:nvPr/>
        </p:nvSpPr>
        <p:spPr bwMode="auto">
          <a:xfrm>
            <a:off x="245533" y="4244824"/>
            <a:ext cx="11712315" cy="2443842"/>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93CAF01A-E436-6744-7367-D89F002C908E}"/>
              </a:ext>
            </a:extLst>
          </p:cNvPr>
          <p:cNvSpPr txBox="1">
            <a:spLocks noChangeArrowheads="1"/>
          </p:cNvSpPr>
          <p:nvPr/>
        </p:nvSpPr>
        <p:spPr bwMode="auto">
          <a:xfrm>
            <a:off x="284868" y="4309839"/>
            <a:ext cx="11612105" cy="2262158"/>
          </a:xfrm>
          <a:prstGeom prst="rect">
            <a:avLst/>
          </a:prstGeom>
          <a:noFill/>
          <a:ln w="38100">
            <a:noFill/>
            <a:miter lim="800000"/>
            <a:headEnd/>
            <a:tailEnd/>
          </a:ln>
        </p:spPr>
        <p:txBody>
          <a:bodyPr wrap="square">
            <a:spAutoFit/>
          </a:bodyPr>
          <a:lstStyle/>
          <a:p>
            <a:pPr marL="15875" lvl="3">
              <a:spcBef>
                <a:spcPts val="0"/>
              </a:spcBef>
              <a:spcAft>
                <a:spcPts val="0"/>
              </a:spcAft>
              <a:buSzPct val="100000"/>
            </a:pPr>
            <a:r>
              <a:rPr lang="en-US" sz="3600" dirty="0">
                <a:solidFill>
                  <a:prstClr val="white"/>
                </a:solidFill>
                <a:latin typeface="Aptos Display" panose="020B0004020202020204" pitchFamily="34" charset="0"/>
                <a:cs typeface="Calibri Light" panose="020F0302020204030204" pitchFamily="34" charset="0"/>
              </a:rPr>
              <a:t>Many in our culture view Christians as intolerant. </a:t>
            </a:r>
          </a:p>
          <a:p>
            <a:pPr marL="473075" lvl="3" indent="-457200">
              <a:spcBef>
                <a:spcPts val="0"/>
              </a:spcBef>
              <a:spcAft>
                <a:spcPts val="0"/>
              </a:spcAft>
              <a:buSzPct val="100000"/>
              <a:buFont typeface="Arial" panose="020B0604020202020204" pitchFamily="34" charset="0"/>
              <a:buChar char="•"/>
            </a:pPr>
            <a:r>
              <a:rPr lang="en-US" sz="3500" dirty="0">
                <a:solidFill>
                  <a:prstClr val="white"/>
                </a:solidFill>
                <a:latin typeface="Aptos Display" panose="020B0004020202020204" pitchFamily="34" charset="0"/>
                <a:cs typeface="Calibri Light" panose="020F0302020204030204" pitchFamily="34" charset="0"/>
              </a:rPr>
              <a:t>Getting caught by someone in your environmentalist group</a:t>
            </a:r>
          </a:p>
          <a:p>
            <a:pPr marL="463550" lvl="3">
              <a:spcBef>
                <a:spcPts val="0"/>
              </a:spcBef>
              <a:spcAft>
                <a:spcPts val="0"/>
              </a:spcAft>
              <a:buSzPct val="100000"/>
            </a:pPr>
            <a:r>
              <a:rPr lang="en-US" sz="3500" dirty="0">
                <a:solidFill>
                  <a:prstClr val="white"/>
                </a:solidFill>
                <a:latin typeface="Aptos Display" panose="020B0004020202020204" pitchFamily="34" charset="0"/>
                <a:cs typeface="Calibri Light" panose="020F0302020204030204" pitchFamily="34" charset="0"/>
              </a:rPr>
              <a:t>snapping a thermometer and emptying the mercury in the Olentangy River.</a:t>
            </a:r>
          </a:p>
        </p:txBody>
      </p:sp>
    </p:spTree>
    <p:extLst>
      <p:ext uri="{BB962C8B-B14F-4D97-AF65-F5344CB8AC3E}">
        <p14:creationId xmlns:p14="http://schemas.microsoft.com/office/powerpoint/2010/main" val="201962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EE142-B8B2-D70B-8F55-21AF1CD947A2}"/>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08FE2597-FA0E-1364-E527-31048E67F15E}"/>
              </a:ext>
            </a:extLst>
          </p:cNvPr>
          <p:cNvSpPr txBox="1">
            <a:spLocks noChangeArrowheads="1"/>
          </p:cNvSpPr>
          <p:nvPr/>
        </p:nvSpPr>
        <p:spPr bwMode="auto">
          <a:xfrm>
            <a:off x="304800" y="1295401"/>
            <a:ext cx="11537430" cy="4185761"/>
          </a:xfrm>
          <a:prstGeom prst="rect">
            <a:avLst/>
          </a:prstGeom>
          <a:noFill/>
          <a:ln w="9525">
            <a:noFill/>
            <a:miter lim="800000"/>
            <a:headEnd/>
            <a:tailEnd/>
          </a:ln>
        </p:spPr>
        <p:txBody>
          <a:bodyPr wrap="square">
            <a:spAutoFit/>
          </a:bodyPr>
          <a:lstStyle/>
          <a:p>
            <a:r>
              <a:rPr lang="en-US" sz="3800" baseline="30000" dirty="0">
                <a:solidFill>
                  <a:schemeClr val="tx1">
                    <a:lumMod val="50000"/>
                    <a:lumOff val="50000"/>
                  </a:schemeClr>
                </a:solidFill>
                <a:latin typeface="Aptos Display" panose="020B0004020202020204" pitchFamily="34" charset="0"/>
              </a:rPr>
              <a:t>1</a:t>
            </a:r>
            <a:r>
              <a:rPr lang="en-US" sz="3800" dirty="0">
                <a:solidFill>
                  <a:schemeClr val="tx1">
                    <a:lumMod val="50000"/>
                    <a:lumOff val="50000"/>
                  </a:schemeClr>
                </a:solidFill>
                <a:latin typeface="Aptos Display" panose="020B0004020202020204" pitchFamily="34" charset="0"/>
              </a:rPr>
              <a:t> “To the angel of the church in Ephesus write: </a:t>
            </a:r>
          </a:p>
          <a:p>
            <a:pPr indent="473075"/>
            <a:r>
              <a:rPr lang="en-US" sz="3800" dirty="0">
                <a:solidFill>
                  <a:schemeClr val="tx1">
                    <a:lumMod val="50000"/>
                    <a:lumOff val="50000"/>
                  </a:schemeClr>
                </a:solidFill>
                <a:latin typeface="Aptos Display" panose="020B0004020202020204" pitchFamily="34" charset="0"/>
              </a:rPr>
              <a:t>These are the words of him who holds the seven stars in his right hand and walks among the seven golden lampstands. </a:t>
            </a:r>
            <a:r>
              <a:rPr lang="en-US" sz="3800" baseline="30000" dirty="0">
                <a:solidFill>
                  <a:schemeClr val="tx1">
                    <a:lumMod val="50000"/>
                    <a:lumOff val="50000"/>
                  </a:schemeClr>
                </a:solidFill>
                <a:latin typeface="Aptos Display" panose="020B0004020202020204" pitchFamily="34" charset="0"/>
              </a:rPr>
              <a:t>2 </a:t>
            </a:r>
            <a:r>
              <a:rPr lang="en-US" sz="3800" dirty="0">
                <a:solidFill>
                  <a:schemeClr val="tx1">
                    <a:lumMod val="50000"/>
                    <a:lumOff val="50000"/>
                  </a:schemeClr>
                </a:solidFill>
                <a:latin typeface="Aptos Display" panose="020B0004020202020204" pitchFamily="34" charset="0"/>
              </a:rPr>
              <a:t>I know your deeds, your hard work and your perseverance. </a:t>
            </a:r>
            <a:r>
              <a:rPr lang="en-US" sz="3800" dirty="0">
                <a:solidFill>
                  <a:schemeClr val="bg1"/>
                </a:solidFill>
                <a:latin typeface="Aptos Display" panose="020B0004020202020204" pitchFamily="34" charset="0"/>
              </a:rPr>
              <a:t>I know that you cannot tolerate wicked people</a:t>
            </a:r>
            <a:r>
              <a:rPr lang="en-US" sz="3800" dirty="0">
                <a:solidFill>
                  <a:schemeClr val="tx1">
                    <a:lumMod val="50000"/>
                    <a:lumOff val="50000"/>
                  </a:schemeClr>
                </a:solidFill>
                <a:latin typeface="Aptos Display" panose="020B0004020202020204" pitchFamily="34" charset="0"/>
              </a:rPr>
              <a:t>, that you have tested those who claim to be apostles but are not, and have found them false. </a:t>
            </a:r>
          </a:p>
        </p:txBody>
      </p:sp>
      <p:sp>
        <p:nvSpPr>
          <p:cNvPr id="8" name="TextBox 7">
            <a:extLst>
              <a:ext uri="{FF2B5EF4-FFF2-40B4-BE49-F238E27FC236}">
                <a16:creationId xmlns:a16="http://schemas.microsoft.com/office/drawing/2014/main" id="{38F3FCD7-DA56-154E-8B2C-AF5DF5F31F85}"/>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221D2187-4774-50C1-3848-7861AA266639}"/>
              </a:ext>
            </a:extLst>
          </p:cNvPr>
          <p:cNvSpPr>
            <a:spLocks noChangeArrowheads="1"/>
          </p:cNvSpPr>
          <p:nvPr/>
        </p:nvSpPr>
        <p:spPr bwMode="auto">
          <a:xfrm>
            <a:off x="304800" y="1376838"/>
            <a:ext cx="11712315" cy="1627656"/>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27FDBB2B-9626-B468-CB51-37843BBDAF5D}"/>
              </a:ext>
            </a:extLst>
          </p:cNvPr>
          <p:cNvSpPr txBox="1">
            <a:spLocks noChangeArrowheads="1"/>
          </p:cNvSpPr>
          <p:nvPr/>
        </p:nvSpPr>
        <p:spPr bwMode="auto">
          <a:xfrm>
            <a:off x="364455" y="1482493"/>
            <a:ext cx="11612105" cy="1354217"/>
          </a:xfrm>
          <a:prstGeom prst="rect">
            <a:avLst/>
          </a:prstGeom>
          <a:noFill/>
          <a:ln w="38100">
            <a:noFill/>
            <a:miter lim="800000"/>
            <a:headEnd/>
            <a:tailEnd/>
          </a:ln>
        </p:spPr>
        <p:txBody>
          <a:bodyPr wrap="square">
            <a:spAutoFit/>
          </a:bodyPr>
          <a:lstStyle/>
          <a:p>
            <a:pPr marL="15875" lvl="3" algn="ctr">
              <a:spcBef>
                <a:spcPts val="0"/>
              </a:spcBef>
              <a:spcAft>
                <a:spcPts val="0"/>
              </a:spcAft>
              <a:buSzPct val="100000"/>
            </a:pPr>
            <a:r>
              <a:rPr lang="en-US" sz="4100" dirty="0">
                <a:solidFill>
                  <a:prstClr val="white"/>
                </a:solidFill>
                <a:latin typeface="Aptos Display" panose="020B0004020202020204" pitchFamily="34" charset="0"/>
                <a:cs typeface="Calibri Light" panose="020F0302020204030204" pitchFamily="34" charset="0"/>
              </a:rPr>
              <a:t>When Jesus refers to “wicked men,” he’s talking about someone who claims to be from God but were not. </a:t>
            </a:r>
          </a:p>
        </p:txBody>
      </p:sp>
    </p:spTree>
    <p:extLst>
      <p:ext uri="{BB962C8B-B14F-4D97-AF65-F5344CB8AC3E}">
        <p14:creationId xmlns:p14="http://schemas.microsoft.com/office/powerpoint/2010/main" val="179144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777846"/>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B149C-BFE4-24B2-0DB2-314B36A524D8}"/>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67553F5F-7D0F-E647-719A-BF31D8E2A55A}"/>
              </a:ext>
            </a:extLst>
          </p:cNvPr>
          <p:cNvSpPr txBox="1">
            <a:spLocks noChangeArrowheads="1"/>
          </p:cNvSpPr>
          <p:nvPr/>
        </p:nvSpPr>
        <p:spPr bwMode="auto">
          <a:xfrm>
            <a:off x="304800" y="1295401"/>
            <a:ext cx="11537430" cy="1261884"/>
          </a:xfrm>
          <a:prstGeom prst="rect">
            <a:avLst/>
          </a:prstGeom>
          <a:noFill/>
          <a:ln w="9525">
            <a:noFill/>
            <a:miter lim="800000"/>
            <a:headEnd/>
            <a:tailEnd/>
          </a:ln>
        </p:spPr>
        <p:txBody>
          <a:bodyPr wrap="square">
            <a:spAutoFit/>
          </a:bodyPr>
          <a:lstStyle/>
          <a:p>
            <a:pPr indent="473075"/>
            <a:r>
              <a:rPr lang="en-US" sz="3800" dirty="0">
                <a:solidFill>
                  <a:schemeClr val="bg1"/>
                </a:solidFill>
                <a:latin typeface="Aptos Display" panose="020B0004020202020204" pitchFamily="34" charset="0"/>
              </a:rPr>
              <a:t> </a:t>
            </a:r>
            <a:r>
              <a:rPr lang="en-US" sz="3800" baseline="30000" dirty="0">
                <a:solidFill>
                  <a:schemeClr val="bg1"/>
                </a:solidFill>
                <a:latin typeface="Aptos Display" panose="020B0004020202020204" pitchFamily="34" charset="0"/>
              </a:rPr>
              <a:t>3 </a:t>
            </a:r>
            <a:r>
              <a:rPr lang="en-US" sz="3800" dirty="0">
                <a:solidFill>
                  <a:schemeClr val="bg1"/>
                </a:solidFill>
                <a:latin typeface="Aptos Display" panose="020B0004020202020204" pitchFamily="34" charset="0"/>
              </a:rPr>
              <a:t>You have persevered and have endured hardships for my name, and have not grown weary. </a:t>
            </a:r>
          </a:p>
        </p:txBody>
      </p:sp>
      <p:sp>
        <p:nvSpPr>
          <p:cNvPr id="8" name="TextBox 7">
            <a:extLst>
              <a:ext uri="{FF2B5EF4-FFF2-40B4-BE49-F238E27FC236}">
                <a16:creationId xmlns:a16="http://schemas.microsoft.com/office/drawing/2014/main" id="{F764770F-BDDA-068C-CC84-08252A542B97}"/>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784A7747-4EDF-5250-C84B-D426A4BFF393}"/>
              </a:ext>
            </a:extLst>
          </p:cNvPr>
          <p:cNvSpPr>
            <a:spLocks noChangeArrowheads="1"/>
          </p:cNvSpPr>
          <p:nvPr/>
        </p:nvSpPr>
        <p:spPr bwMode="auto">
          <a:xfrm>
            <a:off x="228600" y="2618839"/>
            <a:ext cx="11712315" cy="3392493"/>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03E651B5-2A6C-9B31-CC03-CD3DDF31CBA1}"/>
              </a:ext>
            </a:extLst>
          </p:cNvPr>
          <p:cNvSpPr txBox="1">
            <a:spLocks noChangeArrowheads="1"/>
          </p:cNvSpPr>
          <p:nvPr/>
        </p:nvSpPr>
        <p:spPr bwMode="auto">
          <a:xfrm>
            <a:off x="267935" y="2734654"/>
            <a:ext cx="11612105" cy="2800767"/>
          </a:xfrm>
          <a:prstGeom prst="rect">
            <a:avLst/>
          </a:prstGeom>
          <a:noFill/>
          <a:ln w="38100">
            <a:noFill/>
            <a:miter lim="800000"/>
            <a:headEnd/>
            <a:tailEnd/>
          </a:ln>
        </p:spPr>
        <p:txBody>
          <a:bodyPr wrap="square">
            <a:spAutoFit/>
          </a:bodyPr>
          <a:lstStyle/>
          <a:p>
            <a:pPr marL="15875" lvl="3">
              <a:spcBef>
                <a:spcPts val="0"/>
              </a:spcBef>
              <a:spcAft>
                <a:spcPts val="0"/>
              </a:spcAft>
              <a:buSzPct val="100000"/>
            </a:pPr>
            <a:r>
              <a:rPr lang="en-US" sz="3600" dirty="0">
                <a:solidFill>
                  <a:prstClr val="white"/>
                </a:solidFill>
                <a:latin typeface="Aptos Display" panose="020B0004020202020204" pitchFamily="34" charset="0"/>
                <a:cs typeface="Calibri Light" panose="020F0302020204030204" pitchFamily="34" charset="0"/>
              </a:rPr>
              <a:t>Ephesus was a hostile place to live for followers of Jesus.</a:t>
            </a:r>
          </a:p>
          <a:p>
            <a:pPr marL="587375" lvl="3" indent="-571500">
              <a:spcBef>
                <a:spcPts val="0"/>
              </a:spcBef>
              <a:spcAft>
                <a:spcPts val="0"/>
              </a:spcAft>
              <a:buSzPct val="100000"/>
              <a:buFont typeface="Arial" panose="020B0604020202020204" pitchFamily="34" charset="0"/>
              <a:buChar char="•"/>
            </a:pPr>
            <a:r>
              <a:rPr lang="en-US" sz="3500" dirty="0">
                <a:solidFill>
                  <a:prstClr val="white"/>
                </a:solidFill>
                <a:latin typeface="Aptos Display" panose="020B0004020202020204" pitchFamily="34" charset="0"/>
                <a:cs typeface="Calibri Light" panose="020F0302020204030204" pitchFamily="34" charset="0"/>
              </a:rPr>
              <a:t>Emperor Domitian was worshipped as a god.</a:t>
            </a:r>
          </a:p>
          <a:p>
            <a:pPr marL="587375" lvl="3" indent="-571500">
              <a:spcBef>
                <a:spcPts val="0"/>
              </a:spcBef>
              <a:spcAft>
                <a:spcPts val="0"/>
              </a:spcAft>
              <a:buSzPct val="100000"/>
              <a:buFont typeface="Arial" panose="020B0604020202020204" pitchFamily="34" charset="0"/>
              <a:buChar char="•"/>
            </a:pPr>
            <a:r>
              <a:rPr lang="en-US" sz="3500" dirty="0">
                <a:solidFill>
                  <a:prstClr val="white"/>
                </a:solidFill>
                <a:latin typeface="Aptos Display" panose="020B0004020202020204" pitchFamily="34" charset="0"/>
                <a:cs typeface="Calibri Light" panose="020F0302020204030204" pitchFamily="34" charset="0"/>
              </a:rPr>
              <a:t>Therefore, the Ephesians saw their fair share of persecution: seizure of property, discrimination, being ostracized.</a:t>
            </a:r>
          </a:p>
          <a:p>
            <a:pPr marL="587375" lvl="3" indent="-571500">
              <a:spcBef>
                <a:spcPts val="0"/>
              </a:spcBef>
              <a:spcAft>
                <a:spcPts val="0"/>
              </a:spcAft>
              <a:buSzPct val="100000"/>
              <a:buFont typeface="Arial" panose="020B0604020202020204" pitchFamily="34" charset="0"/>
              <a:buChar char="•"/>
            </a:pPr>
            <a:r>
              <a:rPr lang="en-US" sz="3500" dirty="0">
                <a:solidFill>
                  <a:prstClr val="white"/>
                </a:solidFill>
                <a:latin typeface="Aptos Display" panose="020B0004020202020204" pitchFamily="34" charset="0"/>
                <a:cs typeface="Calibri Light" panose="020F0302020204030204" pitchFamily="34" charset="0"/>
              </a:rPr>
              <a:t>Can you imagine getting a letter like this from Jesus? </a:t>
            </a:r>
          </a:p>
        </p:txBody>
      </p:sp>
    </p:spTree>
    <p:extLst>
      <p:ext uri="{BB962C8B-B14F-4D97-AF65-F5344CB8AC3E}">
        <p14:creationId xmlns:p14="http://schemas.microsoft.com/office/powerpoint/2010/main" val="156345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DFDEA-F6AD-AB17-B049-033144656C8A}"/>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901D7FDC-6D38-97A0-1F03-2B7CF81B09A9}"/>
              </a:ext>
            </a:extLst>
          </p:cNvPr>
          <p:cNvSpPr txBox="1">
            <a:spLocks noChangeArrowheads="1"/>
          </p:cNvSpPr>
          <p:nvPr/>
        </p:nvSpPr>
        <p:spPr bwMode="auto">
          <a:xfrm>
            <a:off x="304800" y="1295401"/>
            <a:ext cx="11537430" cy="4185761"/>
          </a:xfrm>
          <a:prstGeom prst="rect">
            <a:avLst/>
          </a:prstGeom>
          <a:noFill/>
          <a:ln w="9525">
            <a:noFill/>
            <a:miter lim="800000"/>
            <a:headEnd/>
            <a:tailEnd/>
          </a:ln>
        </p:spPr>
        <p:txBody>
          <a:bodyPr wrap="square">
            <a:spAutoFit/>
          </a:bodyPr>
          <a:lstStyle/>
          <a:p>
            <a:pPr indent="473075"/>
            <a:r>
              <a:rPr lang="en-US" sz="3800" dirty="0">
                <a:solidFill>
                  <a:schemeClr val="bg1"/>
                </a:solidFill>
                <a:latin typeface="Aptos Display" panose="020B0004020202020204" pitchFamily="34" charset="0"/>
              </a:rPr>
              <a:t> </a:t>
            </a:r>
            <a:r>
              <a:rPr lang="en-US" sz="3800" baseline="30000" dirty="0">
                <a:solidFill>
                  <a:schemeClr val="bg1"/>
                </a:solidFill>
                <a:latin typeface="Aptos Display" panose="020B0004020202020204" pitchFamily="34" charset="0"/>
              </a:rPr>
              <a:t>3 </a:t>
            </a:r>
            <a:r>
              <a:rPr lang="en-US" sz="3800" dirty="0">
                <a:solidFill>
                  <a:schemeClr val="bg1"/>
                </a:solidFill>
                <a:latin typeface="Aptos Display" panose="020B0004020202020204" pitchFamily="34" charset="0"/>
              </a:rPr>
              <a:t>You have persevered and have endured hardships for my name, and have not grown weary. </a:t>
            </a:r>
            <a:endParaRPr lang="en-US" sz="3800" baseline="30000" dirty="0">
              <a:solidFill>
                <a:schemeClr val="bg1"/>
              </a:solidFill>
              <a:latin typeface="Aptos Display" panose="020B0004020202020204" pitchFamily="34" charset="0"/>
            </a:endParaRPr>
          </a:p>
          <a:p>
            <a:pPr indent="473075"/>
            <a:r>
              <a:rPr lang="en-US" sz="3800" baseline="30000" dirty="0">
                <a:solidFill>
                  <a:schemeClr val="bg1"/>
                </a:solidFill>
                <a:latin typeface="Aptos Display" panose="020B0004020202020204" pitchFamily="34" charset="0"/>
              </a:rPr>
              <a:t>4 </a:t>
            </a:r>
            <a:r>
              <a:rPr lang="en-US" sz="3800" dirty="0">
                <a:solidFill>
                  <a:schemeClr val="bg1"/>
                </a:solidFill>
                <a:latin typeface="Aptos Display" panose="020B0004020202020204" pitchFamily="34" charset="0"/>
              </a:rPr>
              <a:t>Yet I hold this against you: You have forsaken your first love. </a:t>
            </a:r>
            <a:r>
              <a:rPr lang="en-US" sz="3800" baseline="30000" dirty="0">
                <a:solidFill>
                  <a:schemeClr val="bg1"/>
                </a:solidFill>
                <a:latin typeface="Aptos Display" panose="020B0004020202020204" pitchFamily="34" charset="0"/>
              </a:rPr>
              <a:t>5 </a:t>
            </a:r>
            <a:r>
              <a:rPr lang="en-US" sz="3800" dirty="0">
                <a:solidFill>
                  <a:schemeClr val="bg1"/>
                </a:solidFill>
                <a:latin typeface="Aptos Display" panose="020B0004020202020204" pitchFamily="34" charset="0"/>
              </a:rPr>
              <a:t>Remember how far you have fallen! Repent and return to the things you did at first. If you do not repent, I will come to you and remove your lampstand from its place. </a:t>
            </a:r>
          </a:p>
        </p:txBody>
      </p:sp>
      <p:sp>
        <p:nvSpPr>
          <p:cNvPr id="8" name="TextBox 7">
            <a:extLst>
              <a:ext uri="{FF2B5EF4-FFF2-40B4-BE49-F238E27FC236}">
                <a16:creationId xmlns:a16="http://schemas.microsoft.com/office/drawing/2014/main" id="{BBB891BB-1428-C6D8-4FBF-5491DBC44A55}"/>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305375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F3142-B36F-E763-1E00-CB33B511B92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FAB19B1B-13BD-1345-B6D8-40236E25D7CC}"/>
              </a:ext>
            </a:extLst>
          </p:cNvPr>
          <p:cNvSpPr txBox="1">
            <a:spLocks noChangeArrowheads="1"/>
          </p:cNvSpPr>
          <p:nvPr/>
        </p:nvSpPr>
        <p:spPr bwMode="auto">
          <a:xfrm>
            <a:off x="304800" y="1295401"/>
            <a:ext cx="11537430" cy="4185761"/>
          </a:xfrm>
          <a:prstGeom prst="rect">
            <a:avLst/>
          </a:prstGeom>
          <a:noFill/>
          <a:ln w="9525">
            <a:noFill/>
            <a:miter lim="800000"/>
            <a:headEnd/>
            <a:tailEnd/>
          </a:ln>
        </p:spPr>
        <p:txBody>
          <a:bodyPr wrap="square">
            <a:spAutoFit/>
          </a:bodyPr>
          <a:lstStyle/>
          <a:p>
            <a:pPr indent="473075"/>
            <a:r>
              <a:rPr lang="en-US" sz="3800" dirty="0">
                <a:solidFill>
                  <a:schemeClr val="tx1">
                    <a:lumMod val="50000"/>
                    <a:lumOff val="50000"/>
                  </a:schemeClr>
                </a:solidFill>
                <a:latin typeface="Aptos Display" panose="020B0004020202020204" pitchFamily="34" charset="0"/>
              </a:rPr>
              <a:t> </a:t>
            </a:r>
            <a:r>
              <a:rPr lang="en-US" sz="3800" baseline="30000" dirty="0">
                <a:solidFill>
                  <a:schemeClr val="tx1">
                    <a:lumMod val="50000"/>
                    <a:lumOff val="50000"/>
                  </a:schemeClr>
                </a:solidFill>
                <a:latin typeface="Aptos Display" panose="020B0004020202020204" pitchFamily="34" charset="0"/>
              </a:rPr>
              <a:t>3 </a:t>
            </a:r>
            <a:r>
              <a:rPr lang="en-US" sz="3800" dirty="0">
                <a:solidFill>
                  <a:schemeClr val="tx1">
                    <a:lumMod val="50000"/>
                    <a:lumOff val="50000"/>
                  </a:schemeClr>
                </a:solidFill>
                <a:latin typeface="Aptos Display" panose="020B0004020202020204" pitchFamily="34" charset="0"/>
              </a:rPr>
              <a:t>You have persevered and have endured hardships for my name, and have not grown weary. </a:t>
            </a:r>
            <a:endParaRPr lang="en-US" sz="3800" baseline="30000" dirty="0">
              <a:solidFill>
                <a:schemeClr val="tx1">
                  <a:lumMod val="50000"/>
                  <a:lumOff val="50000"/>
                </a:schemeClr>
              </a:solidFill>
              <a:latin typeface="Aptos Display" panose="020B0004020202020204" pitchFamily="34" charset="0"/>
            </a:endParaRPr>
          </a:p>
          <a:p>
            <a:pPr indent="473075"/>
            <a:r>
              <a:rPr lang="en-US" sz="3800" baseline="30000" dirty="0">
                <a:solidFill>
                  <a:schemeClr val="tx1">
                    <a:lumMod val="50000"/>
                    <a:lumOff val="50000"/>
                  </a:schemeClr>
                </a:solidFill>
                <a:latin typeface="Aptos Display" panose="020B0004020202020204" pitchFamily="34" charset="0"/>
              </a:rPr>
              <a:t>4 </a:t>
            </a:r>
            <a:r>
              <a:rPr lang="en-US" sz="3800" dirty="0">
                <a:solidFill>
                  <a:schemeClr val="tx1">
                    <a:lumMod val="50000"/>
                    <a:lumOff val="50000"/>
                  </a:schemeClr>
                </a:solidFill>
                <a:latin typeface="Aptos Display" panose="020B0004020202020204" pitchFamily="34" charset="0"/>
              </a:rPr>
              <a:t>Yet I hold this against you: You have forsaken </a:t>
            </a:r>
            <a:r>
              <a:rPr lang="en-US" sz="3800" dirty="0">
                <a:solidFill>
                  <a:schemeClr val="bg1"/>
                </a:solidFill>
                <a:latin typeface="Aptos Display" panose="020B0004020202020204" pitchFamily="34" charset="0"/>
              </a:rPr>
              <a:t>your first love</a:t>
            </a:r>
            <a:r>
              <a:rPr lang="en-US" sz="3800" dirty="0">
                <a:solidFill>
                  <a:schemeClr val="tx1">
                    <a:lumMod val="50000"/>
                    <a:lumOff val="50000"/>
                  </a:schemeClr>
                </a:solidFill>
                <a:latin typeface="Aptos Display" panose="020B0004020202020204" pitchFamily="34" charset="0"/>
              </a:rPr>
              <a:t>. </a:t>
            </a:r>
            <a:r>
              <a:rPr lang="en-US" sz="3800" baseline="30000" dirty="0">
                <a:solidFill>
                  <a:schemeClr val="tx1">
                    <a:lumMod val="50000"/>
                    <a:lumOff val="50000"/>
                  </a:schemeClr>
                </a:solidFill>
                <a:latin typeface="Aptos Display" panose="020B0004020202020204" pitchFamily="34" charset="0"/>
              </a:rPr>
              <a:t>5 </a:t>
            </a:r>
            <a:r>
              <a:rPr lang="en-US" sz="3800" dirty="0">
                <a:solidFill>
                  <a:schemeClr val="tx1">
                    <a:lumMod val="50000"/>
                    <a:lumOff val="50000"/>
                  </a:schemeClr>
                </a:solidFill>
                <a:latin typeface="Aptos Display" panose="020B0004020202020204" pitchFamily="34" charset="0"/>
              </a:rPr>
              <a:t>Remember how far you have fallen! Repent and return to the things you did at first. If you do not repent, I will come to you and remove your lampstand from its place. </a:t>
            </a:r>
          </a:p>
        </p:txBody>
      </p:sp>
      <p:sp>
        <p:nvSpPr>
          <p:cNvPr id="8" name="TextBox 7">
            <a:extLst>
              <a:ext uri="{FF2B5EF4-FFF2-40B4-BE49-F238E27FC236}">
                <a16:creationId xmlns:a16="http://schemas.microsoft.com/office/drawing/2014/main" id="{7571299E-AC67-B4DA-D43C-04BCB751DD0A}"/>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2991F8AE-47B9-B8FF-BB80-822B99958193}"/>
              </a:ext>
            </a:extLst>
          </p:cNvPr>
          <p:cNvSpPr>
            <a:spLocks noChangeArrowheads="1"/>
          </p:cNvSpPr>
          <p:nvPr/>
        </p:nvSpPr>
        <p:spPr bwMode="auto">
          <a:xfrm>
            <a:off x="228600" y="3668706"/>
            <a:ext cx="11712315" cy="306136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0E90E192-BB6B-AFC4-13B4-762FCB7922BF}"/>
              </a:ext>
            </a:extLst>
          </p:cNvPr>
          <p:cNvSpPr txBox="1">
            <a:spLocks noChangeArrowheads="1"/>
          </p:cNvSpPr>
          <p:nvPr/>
        </p:nvSpPr>
        <p:spPr bwMode="auto">
          <a:xfrm>
            <a:off x="267935" y="3784521"/>
            <a:ext cx="11612105" cy="1200329"/>
          </a:xfrm>
          <a:prstGeom prst="rect">
            <a:avLst/>
          </a:prstGeom>
          <a:noFill/>
          <a:ln w="38100">
            <a:noFill/>
            <a:miter lim="800000"/>
            <a:headEnd/>
            <a:tailEnd/>
          </a:ln>
        </p:spPr>
        <p:txBody>
          <a:bodyPr wrap="square">
            <a:spAutoFit/>
          </a:bodyPr>
          <a:lstStyle/>
          <a:p>
            <a:pPr marL="466725" lvl="3" indent="-450850">
              <a:spcBef>
                <a:spcPts val="0"/>
              </a:spcBef>
              <a:spcAft>
                <a:spcPts val="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Was it the feeling of excitement they had when they first started following Jesus? </a:t>
            </a:r>
            <a:endParaRPr lang="en-US" sz="3300" dirty="0">
              <a:solidFill>
                <a:prstClr val="white"/>
              </a:solidFill>
              <a:latin typeface="Aptos Display" panose="020B0004020202020204" pitchFamily="34" charset="0"/>
              <a:cs typeface="Calibri Light" panose="020F0302020204030204" pitchFamily="34" charset="0"/>
            </a:endParaRPr>
          </a:p>
        </p:txBody>
      </p:sp>
    </p:spTree>
    <p:extLst>
      <p:ext uri="{BB962C8B-B14F-4D97-AF65-F5344CB8AC3E}">
        <p14:creationId xmlns:p14="http://schemas.microsoft.com/office/powerpoint/2010/main" val="38712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41AF0-FEBB-9A55-326C-DAF971C74A4E}"/>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6BC733CA-DF63-EE83-D4CA-090183454920}"/>
              </a:ext>
            </a:extLst>
          </p:cNvPr>
          <p:cNvSpPr txBox="1">
            <a:spLocks noChangeArrowheads="1"/>
          </p:cNvSpPr>
          <p:nvPr/>
        </p:nvSpPr>
        <p:spPr bwMode="auto">
          <a:xfrm>
            <a:off x="304800" y="1295401"/>
            <a:ext cx="11537430" cy="4770537"/>
          </a:xfrm>
          <a:prstGeom prst="rect">
            <a:avLst/>
          </a:prstGeom>
          <a:noFill/>
          <a:ln w="9525">
            <a:noFill/>
            <a:miter lim="800000"/>
            <a:headEnd/>
            <a:tailEnd/>
          </a:ln>
        </p:spPr>
        <p:txBody>
          <a:bodyPr wrap="square">
            <a:spAutoFit/>
          </a:bodyPr>
          <a:lstStyle/>
          <a:p>
            <a:pPr indent="473075"/>
            <a:r>
              <a:rPr lang="en-US" sz="3800" dirty="0">
                <a:solidFill>
                  <a:schemeClr val="tx1">
                    <a:lumMod val="50000"/>
                    <a:lumOff val="50000"/>
                  </a:schemeClr>
                </a:solidFill>
                <a:latin typeface="Aptos Display" panose="020B0004020202020204" pitchFamily="34" charset="0"/>
              </a:rPr>
              <a:t> </a:t>
            </a:r>
            <a:r>
              <a:rPr lang="en-US" sz="3800" baseline="30000" dirty="0">
                <a:solidFill>
                  <a:schemeClr val="tx1">
                    <a:lumMod val="50000"/>
                    <a:lumOff val="50000"/>
                  </a:schemeClr>
                </a:solidFill>
                <a:latin typeface="Aptos Display" panose="020B0004020202020204" pitchFamily="34" charset="0"/>
              </a:rPr>
              <a:t>3 </a:t>
            </a:r>
            <a:r>
              <a:rPr lang="en-US" sz="3800" dirty="0">
                <a:solidFill>
                  <a:schemeClr val="tx1">
                    <a:lumMod val="50000"/>
                    <a:lumOff val="50000"/>
                  </a:schemeClr>
                </a:solidFill>
                <a:latin typeface="Aptos Display" panose="020B0004020202020204" pitchFamily="34" charset="0"/>
              </a:rPr>
              <a:t>You have persevered and have endured hardships for my name, and have not grown weary. </a:t>
            </a:r>
            <a:endParaRPr lang="en-US" sz="3800" baseline="30000" dirty="0">
              <a:solidFill>
                <a:schemeClr val="tx1">
                  <a:lumMod val="50000"/>
                  <a:lumOff val="50000"/>
                </a:schemeClr>
              </a:solidFill>
              <a:latin typeface="Aptos Display" panose="020B0004020202020204" pitchFamily="34" charset="0"/>
            </a:endParaRPr>
          </a:p>
          <a:p>
            <a:pPr indent="473075"/>
            <a:r>
              <a:rPr lang="en-US" sz="3800" baseline="30000" dirty="0">
                <a:solidFill>
                  <a:schemeClr val="tx1">
                    <a:lumMod val="50000"/>
                    <a:lumOff val="50000"/>
                  </a:schemeClr>
                </a:solidFill>
                <a:latin typeface="Aptos Display" panose="020B0004020202020204" pitchFamily="34" charset="0"/>
              </a:rPr>
              <a:t>4 </a:t>
            </a:r>
            <a:r>
              <a:rPr lang="en-US" sz="3800" dirty="0">
                <a:solidFill>
                  <a:schemeClr val="tx1">
                    <a:lumMod val="50000"/>
                    <a:lumOff val="50000"/>
                  </a:schemeClr>
                </a:solidFill>
                <a:latin typeface="Aptos Display" panose="020B0004020202020204" pitchFamily="34" charset="0"/>
              </a:rPr>
              <a:t>Yet I hold this against you: You have forsaken</a:t>
            </a:r>
            <a:r>
              <a:rPr lang="en-US" sz="3800" dirty="0">
                <a:solidFill>
                  <a:schemeClr val="bg1"/>
                </a:solidFill>
                <a:latin typeface="Aptos Display" panose="020B0004020202020204" pitchFamily="34" charset="0"/>
              </a:rPr>
              <a:t> your first love</a:t>
            </a:r>
            <a:r>
              <a:rPr lang="en-US" sz="3800" dirty="0">
                <a:solidFill>
                  <a:schemeClr val="tx1">
                    <a:lumMod val="50000"/>
                    <a:lumOff val="50000"/>
                  </a:schemeClr>
                </a:solidFill>
                <a:latin typeface="Aptos Display" panose="020B0004020202020204" pitchFamily="34" charset="0"/>
              </a:rPr>
              <a:t>. </a:t>
            </a:r>
            <a:r>
              <a:rPr lang="en-US" sz="3800" baseline="30000" dirty="0">
                <a:solidFill>
                  <a:schemeClr val="tx1">
                    <a:lumMod val="50000"/>
                    <a:lumOff val="50000"/>
                  </a:schemeClr>
                </a:solidFill>
                <a:latin typeface="Aptos Display" panose="020B0004020202020204" pitchFamily="34" charset="0"/>
              </a:rPr>
              <a:t>5 </a:t>
            </a:r>
            <a:r>
              <a:rPr lang="en-US" sz="3800" dirty="0">
                <a:solidFill>
                  <a:schemeClr val="tx1">
                    <a:lumMod val="50000"/>
                    <a:lumOff val="50000"/>
                  </a:schemeClr>
                </a:solidFill>
                <a:latin typeface="Aptos Display" panose="020B0004020202020204" pitchFamily="34" charset="0"/>
              </a:rPr>
              <a:t>Remember how far you have fallen! Repent and return to the things you did at first. If you do not repent, I will come to you and remove your lampstand from its place. </a:t>
            </a:r>
            <a:r>
              <a:rPr lang="en-US" sz="3800" baseline="30000" dirty="0">
                <a:solidFill>
                  <a:schemeClr val="tx1">
                    <a:lumMod val="50000"/>
                    <a:lumOff val="50000"/>
                  </a:schemeClr>
                </a:solidFill>
                <a:latin typeface="Aptos Display" panose="020B0004020202020204" pitchFamily="34" charset="0"/>
              </a:rPr>
              <a:t>6 </a:t>
            </a:r>
            <a:r>
              <a:rPr lang="en-US" sz="3800" dirty="0">
                <a:solidFill>
                  <a:schemeClr val="tx1">
                    <a:lumMod val="50000"/>
                    <a:lumOff val="50000"/>
                  </a:schemeClr>
                </a:solidFill>
                <a:latin typeface="Aptos Display" panose="020B0004020202020204" pitchFamily="34" charset="0"/>
              </a:rPr>
              <a:t>But you have this in your favor: You hate the practices of the Nicolaitans, which I also hate. </a:t>
            </a:r>
          </a:p>
        </p:txBody>
      </p:sp>
      <p:sp>
        <p:nvSpPr>
          <p:cNvPr id="8" name="TextBox 7">
            <a:extLst>
              <a:ext uri="{FF2B5EF4-FFF2-40B4-BE49-F238E27FC236}">
                <a16:creationId xmlns:a16="http://schemas.microsoft.com/office/drawing/2014/main" id="{DC603193-672D-2E66-8D2A-77892B0A37DA}"/>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A0B38363-CCCD-B3B2-04DF-A66ED47994DE}"/>
              </a:ext>
            </a:extLst>
          </p:cNvPr>
          <p:cNvSpPr>
            <a:spLocks noChangeArrowheads="1"/>
          </p:cNvSpPr>
          <p:nvPr/>
        </p:nvSpPr>
        <p:spPr bwMode="auto">
          <a:xfrm>
            <a:off x="228600" y="3668706"/>
            <a:ext cx="11712315" cy="306136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F2B68109-A484-2C98-263F-99CD11FB79F6}"/>
              </a:ext>
            </a:extLst>
          </p:cNvPr>
          <p:cNvSpPr txBox="1">
            <a:spLocks noChangeArrowheads="1"/>
          </p:cNvSpPr>
          <p:nvPr/>
        </p:nvSpPr>
        <p:spPr bwMode="auto">
          <a:xfrm>
            <a:off x="267935" y="3784521"/>
            <a:ext cx="11612105" cy="2800767"/>
          </a:xfrm>
          <a:prstGeom prst="rect">
            <a:avLst/>
          </a:prstGeom>
          <a:noFill/>
          <a:ln w="38100">
            <a:noFill/>
            <a:miter lim="800000"/>
            <a:headEnd/>
            <a:tailEnd/>
          </a:ln>
        </p:spPr>
        <p:txBody>
          <a:bodyPr wrap="square">
            <a:spAutoFit/>
          </a:bodyPr>
          <a:lstStyle/>
          <a:p>
            <a:pPr marL="466725" lvl="3" indent="-450850">
              <a:spcBef>
                <a:spcPts val="0"/>
              </a:spcBef>
              <a:spcAft>
                <a:spcPts val="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Was it the feeling of excitement they had when they first started following Jesus? </a:t>
            </a:r>
          </a:p>
          <a:p>
            <a:pPr marL="466725" lvl="3" indent="-450850">
              <a:spcBef>
                <a:spcPts val="0"/>
              </a:spcBef>
              <a:spcAft>
                <a:spcPts val="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Or was it the love they once had for others? </a:t>
            </a:r>
          </a:p>
          <a:p>
            <a:pPr marL="917575" lvl="4">
              <a:spcBef>
                <a:spcPts val="0"/>
              </a:spcBef>
              <a:spcAft>
                <a:spcPts val="0"/>
              </a:spcAft>
              <a:buSzPct val="100000"/>
            </a:pPr>
            <a:r>
              <a:rPr lang="en-US" sz="3300" dirty="0">
                <a:solidFill>
                  <a:prstClr val="white"/>
                </a:solidFill>
                <a:latin typeface="Aptos Display" panose="020B0004020202020204" pitchFamily="34" charset="0"/>
                <a:cs typeface="Calibri Light" panose="020F0302020204030204" pitchFamily="34" charset="0"/>
              </a:rPr>
              <a:t>Ephesians 4:15: “Speaking the truth in love we will in all aspects grow up to be like Christ.” </a:t>
            </a:r>
          </a:p>
        </p:txBody>
      </p:sp>
    </p:spTree>
    <p:extLst>
      <p:ext uri="{BB962C8B-B14F-4D97-AF65-F5344CB8AC3E}">
        <p14:creationId xmlns:p14="http://schemas.microsoft.com/office/powerpoint/2010/main" val="3655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86CB1-D715-C6D0-17A4-FD70536B8EA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7F10D2F5-4C18-09E1-EC4F-64D515090DC6}"/>
              </a:ext>
            </a:extLst>
          </p:cNvPr>
          <p:cNvSpPr txBox="1">
            <a:spLocks noChangeArrowheads="1"/>
          </p:cNvSpPr>
          <p:nvPr/>
        </p:nvSpPr>
        <p:spPr bwMode="auto">
          <a:xfrm>
            <a:off x="304800" y="1295401"/>
            <a:ext cx="11537430" cy="4770537"/>
          </a:xfrm>
          <a:prstGeom prst="rect">
            <a:avLst/>
          </a:prstGeom>
          <a:noFill/>
          <a:ln w="9525">
            <a:noFill/>
            <a:miter lim="800000"/>
            <a:headEnd/>
            <a:tailEnd/>
          </a:ln>
        </p:spPr>
        <p:txBody>
          <a:bodyPr wrap="square">
            <a:spAutoFit/>
          </a:bodyPr>
          <a:lstStyle/>
          <a:p>
            <a:pPr indent="473075"/>
            <a:r>
              <a:rPr lang="en-US" sz="3800" dirty="0">
                <a:solidFill>
                  <a:schemeClr val="tx1">
                    <a:lumMod val="50000"/>
                    <a:lumOff val="50000"/>
                  </a:schemeClr>
                </a:solidFill>
                <a:latin typeface="Aptos Display" panose="020B0004020202020204" pitchFamily="34" charset="0"/>
              </a:rPr>
              <a:t> </a:t>
            </a:r>
            <a:r>
              <a:rPr lang="en-US" sz="3800" baseline="30000" dirty="0">
                <a:solidFill>
                  <a:schemeClr val="tx1">
                    <a:lumMod val="50000"/>
                    <a:lumOff val="50000"/>
                  </a:schemeClr>
                </a:solidFill>
                <a:latin typeface="Aptos Display" panose="020B0004020202020204" pitchFamily="34" charset="0"/>
              </a:rPr>
              <a:t>3 </a:t>
            </a:r>
            <a:r>
              <a:rPr lang="en-US" sz="3800" dirty="0">
                <a:solidFill>
                  <a:schemeClr val="tx1">
                    <a:lumMod val="50000"/>
                    <a:lumOff val="50000"/>
                  </a:schemeClr>
                </a:solidFill>
                <a:latin typeface="Aptos Display" panose="020B0004020202020204" pitchFamily="34" charset="0"/>
              </a:rPr>
              <a:t>You have persevered and have endured hardships for my name, and have not grown weary. </a:t>
            </a:r>
            <a:endParaRPr lang="en-US" sz="3800" baseline="30000" dirty="0">
              <a:solidFill>
                <a:schemeClr val="tx1">
                  <a:lumMod val="50000"/>
                  <a:lumOff val="50000"/>
                </a:schemeClr>
              </a:solidFill>
              <a:latin typeface="Aptos Display" panose="020B0004020202020204" pitchFamily="34" charset="0"/>
            </a:endParaRPr>
          </a:p>
          <a:p>
            <a:pPr indent="473075"/>
            <a:r>
              <a:rPr lang="en-US" sz="3800" baseline="30000" dirty="0">
                <a:solidFill>
                  <a:schemeClr val="tx1">
                    <a:lumMod val="50000"/>
                    <a:lumOff val="50000"/>
                  </a:schemeClr>
                </a:solidFill>
                <a:latin typeface="Aptos Display" panose="020B0004020202020204" pitchFamily="34" charset="0"/>
              </a:rPr>
              <a:t>4 </a:t>
            </a:r>
            <a:r>
              <a:rPr lang="en-US" sz="3800" dirty="0">
                <a:solidFill>
                  <a:schemeClr val="tx1">
                    <a:lumMod val="50000"/>
                    <a:lumOff val="50000"/>
                  </a:schemeClr>
                </a:solidFill>
                <a:latin typeface="Aptos Display" panose="020B0004020202020204" pitchFamily="34" charset="0"/>
              </a:rPr>
              <a:t>Yet I hold this against you: You have forsaken </a:t>
            </a:r>
            <a:r>
              <a:rPr lang="en-US" sz="3800" dirty="0">
                <a:solidFill>
                  <a:schemeClr val="bg1"/>
                </a:solidFill>
                <a:latin typeface="Aptos Display" panose="020B0004020202020204" pitchFamily="34" charset="0"/>
              </a:rPr>
              <a:t>your first love</a:t>
            </a:r>
            <a:r>
              <a:rPr lang="en-US" sz="3800" dirty="0">
                <a:solidFill>
                  <a:schemeClr val="tx1">
                    <a:lumMod val="50000"/>
                    <a:lumOff val="50000"/>
                  </a:schemeClr>
                </a:solidFill>
                <a:latin typeface="Aptos Display" panose="020B0004020202020204" pitchFamily="34" charset="0"/>
              </a:rPr>
              <a:t>. </a:t>
            </a:r>
            <a:r>
              <a:rPr lang="en-US" sz="3800" baseline="30000" dirty="0">
                <a:solidFill>
                  <a:schemeClr val="tx1">
                    <a:lumMod val="50000"/>
                    <a:lumOff val="50000"/>
                  </a:schemeClr>
                </a:solidFill>
                <a:latin typeface="Aptos Display" panose="020B0004020202020204" pitchFamily="34" charset="0"/>
              </a:rPr>
              <a:t>5 </a:t>
            </a:r>
            <a:r>
              <a:rPr lang="en-US" sz="3800" dirty="0">
                <a:solidFill>
                  <a:schemeClr val="tx1">
                    <a:lumMod val="50000"/>
                    <a:lumOff val="50000"/>
                  </a:schemeClr>
                </a:solidFill>
                <a:latin typeface="Aptos Display" panose="020B0004020202020204" pitchFamily="34" charset="0"/>
              </a:rPr>
              <a:t>Remember how far you have fallen! Repent and return the things you did at first. If you do not repent, I will come to you and remove your lampstand from its place. </a:t>
            </a:r>
            <a:r>
              <a:rPr lang="en-US" sz="3800" baseline="30000" dirty="0">
                <a:solidFill>
                  <a:schemeClr val="tx1">
                    <a:lumMod val="50000"/>
                    <a:lumOff val="50000"/>
                  </a:schemeClr>
                </a:solidFill>
                <a:latin typeface="Aptos Display" panose="020B0004020202020204" pitchFamily="34" charset="0"/>
              </a:rPr>
              <a:t>6 </a:t>
            </a:r>
            <a:r>
              <a:rPr lang="en-US" sz="3800" dirty="0">
                <a:solidFill>
                  <a:schemeClr val="tx1">
                    <a:lumMod val="50000"/>
                    <a:lumOff val="50000"/>
                  </a:schemeClr>
                </a:solidFill>
                <a:latin typeface="Aptos Display" panose="020B0004020202020204" pitchFamily="34" charset="0"/>
              </a:rPr>
              <a:t>But you have this in your favor: You hate the practices of the Nicolaitans, which I also hate. </a:t>
            </a:r>
          </a:p>
        </p:txBody>
      </p:sp>
      <p:sp>
        <p:nvSpPr>
          <p:cNvPr id="8" name="TextBox 7">
            <a:extLst>
              <a:ext uri="{FF2B5EF4-FFF2-40B4-BE49-F238E27FC236}">
                <a16:creationId xmlns:a16="http://schemas.microsoft.com/office/drawing/2014/main" id="{837E8804-67FF-04A9-A350-C944E79F1746}"/>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3D5A178E-469F-7D7D-B19A-BFE4B4B24990}"/>
              </a:ext>
            </a:extLst>
          </p:cNvPr>
          <p:cNvSpPr>
            <a:spLocks noChangeArrowheads="1"/>
          </p:cNvSpPr>
          <p:nvPr/>
        </p:nvSpPr>
        <p:spPr bwMode="auto">
          <a:xfrm>
            <a:off x="228600" y="3668706"/>
            <a:ext cx="11712315" cy="306136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0231479A-9247-56F8-BFC3-887F03143687}"/>
              </a:ext>
            </a:extLst>
          </p:cNvPr>
          <p:cNvSpPr txBox="1">
            <a:spLocks noChangeArrowheads="1"/>
          </p:cNvSpPr>
          <p:nvPr/>
        </p:nvSpPr>
        <p:spPr bwMode="auto">
          <a:xfrm>
            <a:off x="267935" y="3784521"/>
            <a:ext cx="11612105" cy="2800767"/>
          </a:xfrm>
          <a:prstGeom prst="rect">
            <a:avLst/>
          </a:prstGeom>
          <a:noFill/>
          <a:ln w="38100">
            <a:noFill/>
            <a:miter lim="800000"/>
            <a:headEnd/>
            <a:tailEnd/>
          </a:ln>
        </p:spPr>
        <p:txBody>
          <a:bodyPr wrap="square">
            <a:spAutoFit/>
          </a:bodyPr>
          <a:lstStyle/>
          <a:p>
            <a:pPr marL="466725" lvl="3" indent="-450850">
              <a:spcBef>
                <a:spcPts val="0"/>
              </a:spcBef>
              <a:spcAft>
                <a:spcPts val="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Was it the feeling of excitement they had when they first started following Jesus? </a:t>
            </a:r>
          </a:p>
          <a:p>
            <a:pPr marL="466725" lvl="3" indent="-450850">
              <a:spcBef>
                <a:spcPts val="0"/>
              </a:spcBef>
              <a:spcAft>
                <a:spcPts val="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Or was it the love they once had for others? </a:t>
            </a:r>
          </a:p>
          <a:p>
            <a:pPr marL="917575" lvl="4">
              <a:spcBef>
                <a:spcPts val="0"/>
              </a:spcBef>
              <a:spcAft>
                <a:spcPts val="0"/>
              </a:spcAft>
              <a:buSzPct val="100000"/>
            </a:pPr>
            <a:r>
              <a:rPr lang="en-US" sz="3300" dirty="0">
                <a:solidFill>
                  <a:prstClr val="white"/>
                </a:solidFill>
                <a:latin typeface="Aptos Display" panose="020B0004020202020204" pitchFamily="34" charset="0"/>
                <a:cs typeface="Calibri Light" panose="020F0302020204030204" pitchFamily="34" charset="0"/>
              </a:rPr>
              <a:t>Ephesians 4:15: “Speaking the truth in love we will in all aspects grow up to be like Christ.” </a:t>
            </a:r>
          </a:p>
        </p:txBody>
      </p:sp>
      <p:sp>
        <p:nvSpPr>
          <p:cNvPr id="11" name="Rectangle 10">
            <a:extLst>
              <a:ext uri="{FF2B5EF4-FFF2-40B4-BE49-F238E27FC236}">
                <a16:creationId xmlns:a16="http://schemas.microsoft.com/office/drawing/2014/main" id="{E67F708F-8816-6CC4-A5CC-34A0577275A5}"/>
              </a:ext>
            </a:extLst>
          </p:cNvPr>
          <p:cNvSpPr>
            <a:spLocks noChangeArrowheads="1"/>
          </p:cNvSpPr>
          <p:nvPr/>
        </p:nvSpPr>
        <p:spPr bwMode="auto">
          <a:xfrm>
            <a:off x="251085" y="1425383"/>
            <a:ext cx="11712315" cy="514603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12" name="TextBox 11">
            <a:extLst>
              <a:ext uri="{FF2B5EF4-FFF2-40B4-BE49-F238E27FC236}">
                <a16:creationId xmlns:a16="http://schemas.microsoft.com/office/drawing/2014/main" id="{52BC71BE-8B4E-B283-C23A-583FF33A4C93}"/>
              </a:ext>
            </a:extLst>
          </p:cNvPr>
          <p:cNvSpPr txBox="1">
            <a:spLocks noChangeArrowheads="1"/>
          </p:cNvSpPr>
          <p:nvPr/>
        </p:nvSpPr>
        <p:spPr bwMode="auto">
          <a:xfrm>
            <a:off x="389105" y="1411216"/>
            <a:ext cx="11612105" cy="5463034"/>
          </a:xfrm>
          <a:prstGeom prst="rect">
            <a:avLst/>
          </a:prstGeom>
          <a:noFill/>
          <a:ln w="38100">
            <a:noFill/>
            <a:miter lim="800000"/>
            <a:headEnd/>
            <a:tailEnd/>
          </a:ln>
        </p:spPr>
        <p:txBody>
          <a:bodyPr wrap="square">
            <a:spAutoFit/>
          </a:bodyPr>
          <a:lstStyle/>
          <a:p>
            <a:pPr marL="466725" lvl="3" indent="-450850">
              <a:spcBef>
                <a:spcPts val="0"/>
              </a:spcBef>
              <a:spcAft>
                <a:spcPts val="60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One of the best ways to gauge your love for God is to look at how you treat others. </a:t>
            </a:r>
          </a:p>
          <a:p>
            <a:pPr marL="917575" lvl="4">
              <a:spcBef>
                <a:spcPts val="0"/>
              </a:spcBef>
              <a:spcAft>
                <a:spcPts val="0"/>
              </a:spcAft>
              <a:buSzPct val="100000"/>
            </a:pPr>
            <a:r>
              <a:rPr lang="en-US" sz="3400" dirty="0">
                <a:solidFill>
                  <a:prstClr val="white"/>
                </a:solidFill>
                <a:latin typeface="Aptos Display" panose="020B0004020202020204" pitchFamily="34" charset="0"/>
                <a:cs typeface="Calibri Light" panose="020F0302020204030204" pitchFamily="34" charset="0"/>
              </a:rPr>
              <a:t>Matthew 22:36-40: “Teacher, which is the greatest commandment in the Law?”  Jesus replied: “ ‘Love the Lord your God with all your heart and with all your soul and with all your mind.’  This is the first and greatest commandment. And the second is like it: ‘Love your neighbor as yourself.’ All the Law and the Prophets hang on these two commandments.”</a:t>
            </a:r>
          </a:p>
          <a:p>
            <a:pPr marL="917575" lvl="4">
              <a:spcBef>
                <a:spcPts val="0"/>
              </a:spcBef>
              <a:spcAft>
                <a:spcPts val="0"/>
              </a:spcAft>
              <a:buSzPct val="100000"/>
            </a:pPr>
            <a:r>
              <a:rPr lang="en-US" sz="3400" dirty="0">
                <a:solidFill>
                  <a:prstClr val="white"/>
                </a:solidFill>
                <a:latin typeface="Aptos Display" panose="020B0004020202020204" pitchFamily="34" charset="0"/>
                <a:cs typeface="Calibri Light" panose="020F0302020204030204" pitchFamily="34" charset="0"/>
              </a:rPr>
              <a:t>  </a:t>
            </a:r>
          </a:p>
        </p:txBody>
      </p:sp>
    </p:spTree>
    <p:extLst>
      <p:ext uri="{BB962C8B-B14F-4D97-AF65-F5344CB8AC3E}">
        <p14:creationId xmlns:p14="http://schemas.microsoft.com/office/powerpoint/2010/main" val="198137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A29EB-2083-F27C-DA25-1C8AB6848FEA}"/>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411939BF-CD2E-38D6-EA38-A7D18C533D39}"/>
              </a:ext>
            </a:extLst>
          </p:cNvPr>
          <p:cNvSpPr txBox="1">
            <a:spLocks noChangeArrowheads="1"/>
          </p:cNvSpPr>
          <p:nvPr/>
        </p:nvSpPr>
        <p:spPr bwMode="auto">
          <a:xfrm>
            <a:off x="304800" y="1295401"/>
            <a:ext cx="11537430" cy="4770537"/>
          </a:xfrm>
          <a:prstGeom prst="rect">
            <a:avLst/>
          </a:prstGeom>
          <a:noFill/>
          <a:ln w="9525">
            <a:noFill/>
            <a:miter lim="800000"/>
            <a:headEnd/>
            <a:tailEnd/>
          </a:ln>
        </p:spPr>
        <p:txBody>
          <a:bodyPr wrap="square">
            <a:spAutoFit/>
          </a:bodyPr>
          <a:lstStyle/>
          <a:p>
            <a:pPr indent="473075"/>
            <a:r>
              <a:rPr lang="en-US" sz="3800" dirty="0">
                <a:solidFill>
                  <a:schemeClr val="tx1">
                    <a:lumMod val="50000"/>
                    <a:lumOff val="50000"/>
                  </a:schemeClr>
                </a:solidFill>
                <a:latin typeface="Aptos Display" panose="020B0004020202020204" pitchFamily="34" charset="0"/>
              </a:rPr>
              <a:t> </a:t>
            </a:r>
            <a:r>
              <a:rPr lang="en-US" sz="3800" baseline="30000" dirty="0">
                <a:solidFill>
                  <a:schemeClr val="tx1">
                    <a:lumMod val="50000"/>
                    <a:lumOff val="50000"/>
                  </a:schemeClr>
                </a:solidFill>
                <a:latin typeface="Aptos Display" panose="020B0004020202020204" pitchFamily="34" charset="0"/>
              </a:rPr>
              <a:t>3 </a:t>
            </a:r>
            <a:r>
              <a:rPr lang="en-US" sz="3800" dirty="0">
                <a:solidFill>
                  <a:schemeClr val="tx1">
                    <a:lumMod val="50000"/>
                    <a:lumOff val="50000"/>
                  </a:schemeClr>
                </a:solidFill>
                <a:latin typeface="Aptos Display" panose="020B0004020202020204" pitchFamily="34" charset="0"/>
              </a:rPr>
              <a:t>You have persevered and have endured hardships for my name, and have not grown weary. </a:t>
            </a:r>
            <a:endParaRPr lang="en-US" sz="3800" baseline="30000" dirty="0">
              <a:solidFill>
                <a:schemeClr val="tx1">
                  <a:lumMod val="50000"/>
                  <a:lumOff val="50000"/>
                </a:schemeClr>
              </a:solidFill>
              <a:latin typeface="Aptos Display" panose="020B0004020202020204" pitchFamily="34" charset="0"/>
            </a:endParaRPr>
          </a:p>
          <a:p>
            <a:pPr indent="473075"/>
            <a:r>
              <a:rPr lang="en-US" sz="3800" baseline="30000" dirty="0">
                <a:solidFill>
                  <a:schemeClr val="tx1">
                    <a:lumMod val="50000"/>
                    <a:lumOff val="50000"/>
                  </a:schemeClr>
                </a:solidFill>
                <a:latin typeface="Aptos Display" panose="020B0004020202020204" pitchFamily="34" charset="0"/>
              </a:rPr>
              <a:t>4 </a:t>
            </a:r>
            <a:r>
              <a:rPr lang="en-US" sz="3800" dirty="0">
                <a:solidFill>
                  <a:schemeClr val="tx1">
                    <a:lumMod val="50000"/>
                    <a:lumOff val="50000"/>
                  </a:schemeClr>
                </a:solidFill>
                <a:latin typeface="Aptos Display" panose="020B0004020202020204" pitchFamily="34" charset="0"/>
              </a:rPr>
              <a:t>Yet I hold this against you: You have forsaken </a:t>
            </a:r>
            <a:r>
              <a:rPr lang="en-US" sz="3800" dirty="0">
                <a:solidFill>
                  <a:schemeClr val="bg1"/>
                </a:solidFill>
                <a:latin typeface="Aptos Display" panose="020B0004020202020204" pitchFamily="34" charset="0"/>
              </a:rPr>
              <a:t>your first love</a:t>
            </a:r>
            <a:r>
              <a:rPr lang="en-US" sz="3800" dirty="0">
                <a:solidFill>
                  <a:schemeClr val="tx1">
                    <a:lumMod val="50000"/>
                    <a:lumOff val="50000"/>
                  </a:schemeClr>
                </a:solidFill>
                <a:latin typeface="Aptos Display" panose="020B0004020202020204" pitchFamily="34" charset="0"/>
              </a:rPr>
              <a:t>. </a:t>
            </a:r>
            <a:r>
              <a:rPr lang="en-US" sz="3800" baseline="30000" dirty="0">
                <a:solidFill>
                  <a:schemeClr val="tx1">
                    <a:lumMod val="50000"/>
                    <a:lumOff val="50000"/>
                  </a:schemeClr>
                </a:solidFill>
                <a:latin typeface="Aptos Display" panose="020B0004020202020204" pitchFamily="34" charset="0"/>
              </a:rPr>
              <a:t>5 </a:t>
            </a:r>
            <a:r>
              <a:rPr lang="en-US" sz="3800" dirty="0">
                <a:solidFill>
                  <a:schemeClr val="tx1">
                    <a:lumMod val="50000"/>
                    <a:lumOff val="50000"/>
                  </a:schemeClr>
                </a:solidFill>
                <a:latin typeface="Aptos Display" panose="020B0004020202020204" pitchFamily="34" charset="0"/>
              </a:rPr>
              <a:t>Remember how far you have fallen! Repent and return the things you did at first. If you do not repent, I will come to you and remove your lampstand from its place. </a:t>
            </a:r>
            <a:r>
              <a:rPr lang="en-US" sz="3800" baseline="30000" dirty="0">
                <a:solidFill>
                  <a:schemeClr val="tx1">
                    <a:lumMod val="50000"/>
                    <a:lumOff val="50000"/>
                  </a:schemeClr>
                </a:solidFill>
                <a:latin typeface="Aptos Display" panose="020B0004020202020204" pitchFamily="34" charset="0"/>
              </a:rPr>
              <a:t>6 </a:t>
            </a:r>
            <a:r>
              <a:rPr lang="en-US" sz="3800" dirty="0">
                <a:solidFill>
                  <a:schemeClr val="tx1">
                    <a:lumMod val="50000"/>
                    <a:lumOff val="50000"/>
                  </a:schemeClr>
                </a:solidFill>
                <a:latin typeface="Aptos Display" panose="020B0004020202020204" pitchFamily="34" charset="0"/>
              </a:rPr>
              <a:t>But you have this in your favor: You hate the practices of the Nicolaitans, which I also hate. </a:t>
            </a:r>
          </a:p>
        </p:txBody>
      </p:sp>
      <p:sp>
        <p:nvSpPr>
          <p:cNvPr id="8" name="TextBox 7">
            <a:extLst>
              <a:ext uri="{FF2B5EF4-FFF2-40B4-BE49-F238E27FC236}">
                <a16:creationId xmlns:a16="http://schemas.microsoft.com/office/drawing/2014/main" id="{D2DAD589-5A5E-9898-56C0-4EA788B8489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EE405B53-E3E9-4F90-37D3-B10F7A4508AE}"/>
              </a:ext>
            </a:extLst>
          </p:cNvPr>
          <p:cNvSpPr>
            <a:spLocks noChangeArrowheads="1"/>
          </p:cNvSpPr>
          <p:nvPr/>
        </p:nvSpPr>
        <p:spPr bwMode="auto">
          <a:xfrm>
            <a:off x="228600" y="3668706"/>
            <a:ext cx="11712315" cy="306136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964E0765-4559-8A8B-75F2-BEFFD33399DE}"/>
              </a:ext>
            </a:extLst>
          </p:cNvPr>
          <p:cNvSpPr txBox="1">
            <a:spLocks noChangeArrowheads="1"/>
          </p:cNvSpPr>
          <p:nvPr/>
        </p:nvSpPr>
        <p:spPr bwMode="auto">
          <a:xfrm>
            <a:off x="267935" y="3784521"/>
            <a:ext cx="11612105" cy="2800767"/>
          </a:xfrm>
          <a:prstGeom prst="rect">
            <a:avLst/>
          </a:prstGeom>
          <a:noFill/>
          <a:ln w="38100">
            <a:noFill/>
            <a:miter lim="800000"/>
            <a:headEnd/>
            <a:tailEnd/>
          </a:ln>
        </p:spPr>
        <p:txBody>
          <a:bodyPr wrap="square">
            <a:spAutoFit/>
          </a:bodyPr>
          <a:lstStyle/>
          <a:p>
            <a:pPr marL="466725" lvl="3" indent="-450850">
              <a:spcBef>
                <a:spcPts val="0"/>
              </a:spcBef>
              <a:spcAft>
                <a:spcPts val="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Was it the feeling of excitement they had when they first started following Jesus? </a:t>
            </a:r>
          </a:p>
          <a:p>
            <a:pPr marL="466725" lvl="3" indent="-450850">
              <a:spcBef>
                <a:spcPts val="0"/>
              </a:spcBef>
              <a:spcAft>
                <a:spcPts val="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Or was it the love they once had for others? </a:t>
            </a:r>
          </a:p>
          <a:p>
            <a:pPr marL="917575" lvl="4">
              <a:spcBef>
                <a:spcPts val="0"/>
              </a:spcBef>
              <a:spcAft>
                <a:spcPts val="0"/>
              </a:spcAft>
              <a:buSzPct val="100000"/>
            </a:pPr>
            <a:r>
              <a:rPr lang="en-US" sz="3300" dirty="0">
                <a:solidFill>
                  <a:prstClr val="white"/>
                </a:solidFill>
                <a:latin typeface="Aptos Display" panose="020B0004020202020204" pitchFamily="34" charset="0"/>
                <a:cs typeface="Calibri Light" panose="020F0302020204030204" pitchFamily="34" charset="0"/>
              </a:rPr>
              <a:t>Ephesians 4:15: “Speaking the truth in love we will in all aspects grow up to be like Christ.” </a:t>
            </a:r>
          </a:p>
        </p:txBody>
      </p:sp>
      <p:sp>
        <p:nvSpPr>
          <p:cNvPr id="11" name="Rectangle 10">
            <a:extLst>
              <a:ext uri="{FF2B5EF4-FFF2-40B4-BE49-F238E27FC236}">
                <a16:creationId xmlns:a16="http://schemas.microsoft.com/office/drawing/2014/main" id="{40AEAF5F-CCB7-5F2C-52CA-8CA7885F19FE}"/>
              </a:ext>
            </a:extLst>
          </p:cNvPr>
          <p:cNvSpPr>
            <a:spLocks noChangeArrowheads="1"/>
          </p:cNvSpPr>
          <p:nvPr/>
        </p:nvSpPr>
        <p:spPr bwMode="auto">
          <a:xfrm>
            <a:off x="211750" y="1321008"/>
            <a:ext cx="11712315" cy="514603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12" name="TextBox 11">
            <a:extLst>
              <a:ext uri="{FF2B5EF4-FFF2-40B4-BE49-F238E27FC236}">
                <a16:creationId xmlns:a16="http://schemas.microsoft.com/office/drawing/2014/main" id="{98666DC6-E950-DACD-D6B8-863CE0A82A2D}"/>
              </a:ext>
            </a:extLst>
          </p:cNvPr>
          <p:cNvSpPr txBox="1">
            <a:spLocks noChangeArrowheads="1"/>
          </p:cNvSpPr>
          <p:nvPr/>
        </p:nvSpPr>
        <p:spPr bwMode="auto">
          <a:xfrm>
            <a:off x="389105" y="1411216"/>
            <a:ext cx="11612105" cy="4416594"/>
          </a:xfrm>
          <a:prstGeom prst="rect">
            <a:avLst/>
          </a:prstGeom>
          <a:noFill/>
          <a:ln w="38100">
            <a:noFill/>
            <a:miter lim="800000"/>
            <a:headEnd/>
            <a:tailEnd/>
          </a:ln>
        </p:spPr>
        <p:txBody>
          <a:bodyPr wrap="square">
            <a:spAutoFit/>
          </a:bodyPr>
          <a:lstStyle/>
          <a:p>
            <a:pPr marL="466725" lvl="3" indent="-450850">
              <a:spcBef>
                <a:spcPts val="0"/>
              </a:spcBef>
              <a:spcAft>
                <a:spcPts val="60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One of the best ways to gauge your love for God is to look at how you treat others. </a:t>
            </a:r>
          </a:p>
          <a:p>
            <a:pPr marL="917575" lvl="4">
              <a:spcBef>
                <a:spcPts val="0"/>
              </a:spcBef>
              <a:spcAft>
                <a:spcPts val="0"/>
              </a:spcAft>
              <a:buSzPct val="100000"/>
            </a:pPr>
            <a:r>
              <a:rPr lang="en-US" sz="3400" dirty="0">
                <a:solidFill>
                  <a:prstClr val="white"/>
                </a:solidFill>
                <a:latin typeface="Aptos Display" panose="020B0004020202020204" pitchFamily="34" charset="0"/>
                <a:cs typeface="Calibri Light" panose="020F0302020204030204" pitchFamily="34" charset="0"/>
              </a:rPr>
              <a:t>1 John 3:20-21: “Whoever claims to love God yet hates a brother or sister is a liar. For whoever does not love their brother and sister, whom they have seen, cannot love God, whom they have not seen. And he has given us this command: Anyone who loves God must also love their brother and sister.”  </a:t>
            </a:r>
          </a:p>
        </p:txBody>
      </p:sp>
    </p:spTree>
    <p:extLst>
      <p:ext uri="{BB962C8B-B14F-4D97-AF65-F5344CB8AC3E}">
        <p14:creationId xmlns:p14="http://schemas.microsoft.com/office/powerpoint/2010/main" val="2192626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FDD4B-ABEE-08A1-110D-E0131E18BCF9}"/>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A9C96AB1-8DBF-7ED1-817B-E4BA9E5BEF20}"/>
              </a:ext>
            </a:extLst>
          </p:cNvPr>
          <p:cNvSpPr txBox="1">
            <a:spLocks noChangeArrowheads="1"/>
          </p:cNvSpPr>
          <p:nvPr/>
        </p:nvSpPr>
        <p:spPr bwMode="auto">
          <a:xfrm>
            <a:off x="304800" y="1295401"/>
            <a:ext cx="11537430" cy="4770537"/>
          </a:xfrm>
          <a:prstGeom prst="rect">
            <a:avLst/>
          </a:prstGeom>
          <a:noFill/>
          <a:ln w="9525">
            <a:noFill/>
            <a:miter lim="800000"/>
            <a:headEnd/>
            <a:tailEnd/>
          </a:ln>
        </p:spPr>
        <p:txBody>
          <a:bodyPr wrap="square">
            <a:spAutoFit/>
          </a:bodyPr>
          <a:lstStyle/>
          <a:p>
            <a:pPr indent="473075"/>
            <a:r>
              <a:rPr lang="en-US" sz="3800" dirty="0">
                <a:solidFill>
                  <a:schemeClr val="tx1">
                    <a:lumMod val="50000"/>
                    <a:lumOff val="50000"/>
                  </a:schemeClr>
                </a:solidFill>
                <a:latin typeface="Aptos Display" panose="020B0004020202020204" pitchFamily="34" charset="0"/>
              </a:rPr>
              <a:t> </a:t>
            </a:r>
            <a:r>
              <a:rPr lang="en-US" sz="3800" baseline="30000" dirty="0">
                <a:solidFill>
                  <a:schemeClr val="tx1">
                    <a:lumMod val="50000"/>
                    <a:lumOff val="50000"/>
                  </a:schemeClr>
                </a:solidFill>
                <a:latin typeface="Aptos Display" panose="020B0004020202020204" pitchFamily="34" charset="0"/>
              </a:rPr>
              <a:t>3 </a:t>
            </a:r>
            <a:r>
              <a:rPr lang="en-US" sz="3800" dirty="0">
                <a:solidFill>
                  <a:schemeClr val="tx1">
                    <a:lumMod val="50000"/>
                    <a:lumOff val="50000"/>
                  </a:schemeClr>
                </a:solidFill>
                <a:latin typeface="Aptos Display" panose="020B0004020202020204" pitchFamily="34" charset="0"/>
              </a:rPr>
              <a:t>You have persevered and have endured hardships for my name, and have not grown weary. </a:t>
            </a:r>
            <a:endParaRPr lang="en-US" sz="3800" baseline="30000" dirty="0">
              <a:solidFill>
                <a:schemeClr val="tx1">
                  <a:lumMod val="50000"/>
                  <a:lumOff val="50000"/>
                </a:schemeClr>
              </a:solidFill>
              <a:latin typeface="Aptos Display" panose="020B0004020202020204" pitchFamily="34" charset="0"/>
            </a:endParaRPr>
          </a:p>
          <a:p>
            <a:pPr indent="473075"/>
            <a:r>
              <a:rPr lang="en-US" sz="3800" baseline="30000" dirty="0">
                <a:solidFill>
                  <a:schemeClr val="tx1">
                    <a:lumMod val="50000"/>
                    <a:lumOff val="50000"/>
                  </a:schemeClr>
                </a:solidFill>
                <a:latin typeface="Aptos Display" panose="020B0004020202020204" pitchFamily="34" charset="0"/>
              </a:rPr>
              <a:t>4 </a:t>
            </a:r>
            <a:r>
              <a:rPr lang="en-US" sz="3800" dirty="0">
                <a:solidFill>
                  <a:schemeClr val="tx1">
                    <a:lumMod val="50000"/>
                    <a:lumOff val="50000"/>
                  </a:schemeClr>
                </a:solidFill>
                <a:latin typeface="Aptos Display" panose="020B0004020202020204" pitchFamily="34" charset="0"/>
              </a:rPr>
              <a:t>Yet I hold this against you: You have forsaken </a:t>
            </a:r>
            <a:r>
              <a:rPr lang="en-US" sz="3800" dirty="0">
                <a:solidFill>
                  <a:schemeClr val="bg1"/>
                </a:solidFill>
                <a:latin typeface="Aptos Display" panose="020B0004020202020204" pitchFamily="34" charset="0"/>
              </a:rPr>
              <a:t>the love you had at first</a:t>
            </a:r>
            <a:r>
              <a:rPr lang="en-US" sz="3800" dirty="0">
                <a:solidFill>
                  <a:schemeClr val="tx1">
                    <a:lumMod val="50000"/>
                    <a:lumOff val="50000"/>
                  </a:schemeClr>
                </a:solidFill>
                <a:latin typeface="Aptos Display" panose="020B0004020202020204" pitchFamily="34" charset="0"/>
              </a:rPr>
              <a:t>. </a:t>
            </a:r>
            <a:r>
              <a:rPr lang="en-US" sz="3800" baseline="30000" dirty="0">
                <a:solidFill>
                  <a:schemeClr val="tx1">
                    <a:lumMod val="50000"/>
                    <a:lumOff val="50000"/>
                  </a:schemeClr>
                </a:solidFill>
                <a:latin typeface="Aptos Display" panose="020B0004020202020204" pitchFamily="34" charset="0"/>
              </a:rPr>
              <a:t>5 </a:t>
            </a:r>
            <a:r>
              <a:rPr lang="en-US" sz="3800" dirty="0">
                <a:solidFill>
                  <a:schemeClr val="tx1">
                    <a:lumMod val="50000"/>
                    <a:lumOff val="50000"/>
                  </a:schemeClr>
                </a:solidFill>
                <a:latin typeface="Aptos Display" panose="020B0004020202020204" pitchFamily="34" charset="0"/>
              </a:rPr>
              <a:t>Consider how far you have fallen! Repent and do the things you did at first. If you do not repent, I will come to you and remove your lampstand from its place. </a:t>
            </a:r>
            <a:r>
              <a:rPr lang="en-US" sz="3800" baseline="30000" dirty="0">
                <a:solidFill>
                  <a:schemeClr val="tx1">
                    <a:lumMod val="50000"/>
                    <a:lumOff val="50000"/>
                  </a:schemeClr>
                </a:solidFill>
                <a:latin typeface="Aptos Display" panose="020B0004020202020204" pitchFamily="34" charset="0"/>
              </a:rPr>
              <a:t>6 </a:t>
            </a:r>
            <a:r>
              <a:rPr lang="en-US" sz="3800" dirty="0">
                <a:solidFill>
                  <a:schemeClr val="tx1">
                    <a:lumMod val="50000"/>
                    <a:lumOff val="50000"/>
                  </a:schemeClr>
                </a:solidFill>
                <a:latin typeface="Aptos Display" panose="020B0004020202020204" pitchFamily="34" charset="0"/>
              </a:rPr>
              <a:t>But you have this in your favor: You hate the practices of the Nicolaitans, which I also hate. </a:t>
            </a:r>
          </a:p>
        </p:txBody>
      </p:sp>
      <p:sp>
        <p:nvSpPr>
          <p:cNvPr id="8" name="TextBox 7">
            <a:extLst>
              <a:ext uri="{FF2B5EF4-FFF2-40B4-BE49-F238E27FC236}">
                <a16:creationId xmlns:a16="http://schemas.microsoft.com/office/drawing/2014/main" id="{0A84F520-8CE2-B9C7-18A3-9FDC3132F515}"/>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0D89FFFF-FDE5-1F04-AB65-AA0938E8E32B}"/>
              </a:ext>
            </a:extLst>
          </p:cNvPr>
          <p:cNvSpPr>
            <a:spLocks noChangeArrowheads="1"/>
          </p:cNvSpPr>
          <p:nvPr/>
        </p:nvSpPr>
        <p:spPr bwMode="auto">
          <a:xfrm>
            <a:off x="228600" y="3668706"/>
            <a:ext cx="11712315" cy="306136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01483D6E-CE13-D937-D46E-A51F28BE59FB}"/>
              </a:ext>
            </a:extLst>
          </p:cNvPr>
          <p:cNvSpPr txBox="1">
            <a:spLocks noChangeArrowheads="1"/>
          </p:cNvSpPr>
          <p:nvPr/>
        </p:nvSpPr>
        <p:spPr bwMode="auto">
          <a:xfrm>
            <a:off x="267935" y="3784521"/>
            <a:ext cx="11612105" cy="2800767"/>
          </a:xfrm>
          <a:prstGeom prst="rect">
            <a:avLst/>
          </a:prstGeom>
          <a:noFill/>
          <a:ln w="38100">
            <a:noFill/>
            <a:miter lim="800000"/>
            <a:headEnd/>
            <a:tailEnd/>
          </a:ln>
        </p:spPr>
        <p:txBody>
          <a:bodyPr wrap="square">
            <a:spAutoFit/>
          </a:bodyPr>
          <a:lstStyle/>
          <a:p>
            <a:pPr marL="466725" lvl="3" indent="-450850">
              <a:spcBef>
                <a:spcPts val="0"/>
              </a:spcBef>
              <a:spcAft>
                <a:spcPts val="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Was it the feeling of excitement they had when they first started following Jesus? </a:t>
            </a:r>
          </a:p>
          <a:p>
            <a:pPr marL="466725" lvl="3" indent="-450850">
              <a:spcBef>
                <a:spcPts val="0"/>
              </a:spcBef>
              <a:spcAft>
                <a:spcPts val="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Or was it the love they once had for others? </a:t>
            </a:r>
          </a:p>
          <a:p>
            <a:pPr marL="917575" lvl="4">
              <a:spcBef>
                <a:spcPts val="0"/>
              </a:spcBef>
              <a:spcAft>
                <a:spcPts val="0"/>
              </a:spcAft>
              <a:buSzPct val="100000"/>
            </a:pPr>
            <a:r>
              <a:rPr lang="en-US" sz="3300" dirty="0">
                <a:solidFill>
                  <a:prstClr val="white"/>
                </a:solidFill>
                <a:latin typeface="Aptos Display" panose="020B0004020202020204" pitchFamily="34" charset="0"/>
                <a:cs typeface="Calibri Light" panose="020F0302020204030204" pitchFamily="34" charset="0"/>
              </a:rPr>
              <a:t>Ephesians 4:15: “Speaking the truth in love we will in all aspects grow up to be like Christ.” </a:t>
            </a:r>
          </a:p>
        </p:txBody>
      </p:sp>
      <p:sp>
        <p:nvSpPr>
          <p:cNvPr id="4" name="Rectangle 3">
            <a:extLst>
              <a:ext uri="{FF2B5EF4-FFF2-40B4-BE49-F238E27FC236}">
                <a16:creationId xmlns:a16="http://schemas.microsoft.com/office/drawing/2014/main" id="{09D31DA9-06A4-C625-CC87-A81018E9A230}"/>
              </a:ext>
            </a:extLst>
          </p:cNvPr>
          <p:cNvSpPr>
            <a:spLocks noChangeArrowheads="1"/>
          </p:cNvSpPr>
          <p:nvPr/>
        </p:nvSpPr>
        <p:spPr bwMode="auto">
          <a:xfrm>
            <a:off x="251085" y="1308103"/>
            <a:ext cx="11712315" cy="514603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id="{A6DAA49F-9E87-0FB4-C027-08BC3FA4A545}"/>
              </a:ext>
            </a:extLst>
          </p:cNvPr>
          <p:cNvSpPr txBox="1">
            <a:spLocks noChangeArrowheads="1"/>
          </p:cNvSpPr>
          <p:nvPr/>
        </p:nvSpPr>
        <p:spPr bwMode="auto">
          <a:xfrm>
            <a:off x="389105" y="1411216"/>
            <a:ext cx="11612105" cy="4939814"/>
          </a:xfrm>
          <a:prstGeom prst="rect">
            <a:avLst/>
          </a:prstGeom>
          <a:noFill/>
          <a:ln w="38100">
            <a:noFill/>
            <a:miter lim="800000"/>
            <a:headEnd/>
            <a:tailEnd/>
          </a:ln>
        </p:spPr>
        <p:txBody>
          <a:bodyPr wrap="square">
            <a:spAutoFit/>
          </a:bodyPr>
          <a:lstStyle/>
          <a:p>
            <a:pPr marL="466725" lvl="3" indent="-450850">
              <a:spcBef>
                <a:spcPts val="0"/>
              </a:spcBef>
              <a:spcAft>
                <a:spcPts val="60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One of the best ways to gauge your love for God is to look at how you treat others. </a:t>
            </a:r>
          </a:p>
          <a:p>
            <a:pPr marL="917575" lvl="4">
              <a:spcBef>
                <a:spcPts val="0"/>
              </a:spcBef>
              <a:spcAft>
                <a:spcPts val="0"/>
              </a:spcAft>
              <a:buSzPct val="100000"/>
            </a:pPr>
            <a:r>
              <a:rPr lang="en-US" sz="3400" dirty="0">
                <a:solidFill>
                  <a:prstClr val="white"/>
                </a:solidFill>
                <a:latin typeface="Aptos Display" panose="020B0004020202020204" pitchFamily="34" charset="0"/>
                <a:cs typeface="Calibri Light" panose="020F0302020204030204" pitchFamily="34" charset="0"/>
              </a:rPr>
              <a:t>Matthew 25:35-40: “For I was hungry, and you fed me. I was thirsty, and you gave me a drink. I was a stranger, and you invited me into your home. His followers will ask him, ‘Lord, when did we see you hungry, or thirsty and when did we see you as a stranger and invite you in? Jesus said, ‘I tell you, whatever you did for one of the least of these brothers and sisters of mine, you did for me.’” </a:t>
            </a:r>
          </a:p>
        </p:txBody>
      </p:sp>
    </p:spTree>
    <p:extLst>
      <p:ext uri="{BB962C8B-B14F-4D97-AF65-F5344CB8AC3E}">
        <p14:creationId xmlns:p14="http://schemas.microsoft.com/office/powerpoint/2010/main" val="4196020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D71C0-D848-EE00-A8A2-328F9BA8AD0E}"/>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57725447-8CD8-3616-9F81-6E8C39A35372}"/>
              </a:ext>
            </a:extLst>
          </p:cNvPr>
          <p:cNvSpPr txBox="1">
            <a:spLocks noChangeArrowheads="1"/>
          </p:cNvSpPr>
          <p:nvPr/>
        </p:nvSpPr>
        <p:spPr bwMode="auto">
          <a:xfrm>
            <a:off x="304800" y="1295401"/>
            <a:ext cx="11537430" cy="4770537"/>
          </a:xfrm>
          <a:prstGeom prst="rect">
            <a:avLst/>
          </a:prstGeom>
          <a:noFill/>
          <a:ln w="9525">
            <a:noFill/>
            <a:miter lim="800000"/>
            <a:headEnd/>
            <a:tailEnd/>
          </a:ln>
        </p:spPr>
        <p:txBody>
          <a:bodyPr wrap="square">
            <a:spAutoFit/>
          </a:bodyPr>
          <a:lstStyle/>
          <a:p>
            <a:pPr indent="473075"/>
            <a:r>
              <a:rPr lang="en-US" sz="3800" dirty="0">
                <a:solidFill>
                  <a:schemeClr val="tx1">
                    <a:lumMod val="50000"/>
                    <a:lumOff val="50000"/>
                  </a:schemeClr>
                </a:solidFill>
                <a:latin typeface="Aptos Display" panose="020B0004020202020204" pitchFamily="34" charset="0"/>
              </a:rPr>
              <a:t> </a:t>
            </a:r>
            <a:r>
              <a:rPr lang="en-US" sz="3800" baseline="30000" dirty="0">
                <a:solidFill>
                  <a:schemeClr val="tx1">
                    <a:lumMod val="50000"/>
                    <a:lumOff val="50000"/>
                  </a:schemeClr>
                </a:solidFill>
                <a:latin typeface="Aptos Display" panose="020B0004020202020204" pitchFamily="34" charset="0"/>
              </a:rPr>
              <a:t>3 </a:t>
            </a:r>
            <a:r>
              <a:rPr lang="en-US" sz="3800" dirty="0">
                <a:solidFill>
                  <a:schemeClr val="tx1">
                    <a:lumMod val="50000"/>
                    <a:lumOff val="50000"/>
                  </a:schemeClr>
                </a:solidFill>
                <a:latin typeface="Aptos Display" panose="020B0004020202020204" pitchFamily="34" charset="0"/>
              </a:rPr>
              <a:t>You have persevered and have endured hardships for my name, and have not grown weary. </a:t>
            </a:r>
            <a:endParaRPr lang="en-US" sz="3800" baseline="30000" dirty="0">
              <a:solidFill>
                <a:schemeClr val="tx1">
                  <a:lumMod val="50000"/>
                  <a:lumOff val="50000"/>
                </a:schemeClr>
              </a:solidFill>
              <a:latin typeface="Aptos Display" panose="020B0004020202020204" pitchFamily="34" charset="0"/>
            </a:endParaRPr>
          </a:p>
          <a:p>
            <a:pPr indent="473075"/>
            <a:r>
              <a:rPr lang="en-US" sz="3800" baseline="30000" dirty="0">
                <a:solidFill>
                  <a:schemeClr val="tx1">
                    <a:lumMod val="50000"/>
                    <a:lumOff val="50000"/>
                  </a:schemeClr>
                </a:solidFill>
                <a:latin typeface="Aptos Display" panose="020B0004020202020204" pitchFamily="34" charset="0"/>
              </a:rPr>
              <a:t>4 </a:t>
            </a:r>
            <a:r>
              <a:rPr lang="en-US" sz="3800" dirty="0">
                <a:solidFill>
                  <a:schemeClr val="tx1">
                    <a:lumMod val="50000"/>
                    <a:lumOff val="50000"/>
                  </a:schemeClr>
                </a:solidFill>
                <a:latin typeface="Aptos Display" panose="020B0004020202020204" pitchFamily="34" charset="0"/>
              </a:rPr>
              <a:t>Yet I hold this against you: You have forsaken </a:t>
            </a:r>
            <a:r>
              <a:rPr lang="en-US" sz="3800" dirty="0">
                <a:solidFill>
                  <a:schemeClr val="bg1"/>
                </a:solidFill>
                <a:latin typeface="Aptos Display" panose="020B0004020202020204" pitchFamily="34" charset="0"/>
              </a:rPr>
              <a:t>the love you had at first</a:t>
            </a:r>
            <a:r>
              <a:rPr lang="en-US" sz="3800" dirty="0">
                <a:solidFill>
                  <a:schemeClr val="tx1">
                    <a:lumMod val="50000"/>
                    <a:lumOff val="50000"/>
                  </a:schemeClr>
                </a:solidFill>
                <a:latin typeface="Aptos Display" panose="020B0004020202020204" pitchFamily="34" charset="0"/>
              </a:rPr>
              <a:t>. </a:t>
            </a:r>
            <a:r>
              <a:rPr lang="en-US" sz="3800" baseline="30000" dirty="0">
                <a:solidFill>
                  <a:schemeClr val="tx1">
                    <a:lumMod val="50000"/>
                    <a:lumOff val="50000"/>
                  </a:schemeClr>
                </a:solidFill>
                <a:latin typeface="Aptos Display" panose="020B0004020202020204" pitchFamily="34" charset="0"/>
              </a:rPr>
              <a:t>5 </a:t>
            </a:r>
            <a:r>
              <a:rPr lang="en-US" sz="3800" dirty="0">
                <a:solidFill>
                  <a:schemeClr val="tx1">
                    <a:lumMod val="50000"/>
                    <a:lumOff val="50000"/>
                  </a:schemeClr>
                </a:solidFill>
                <a:latin typeface="Aptos Display" panose="020B0004020202020204" pitchFamily="34" charset="0"/>
              </a:rPr>
              <a:t>Consider how far you have fallen! Repent and do the things you did at first. If you do not repent, I will come to you and remove your lampstand from its place. </a:t>
            </a:r>
            <a:r>
              <a:rPr lang="en-US" sz="3800" baseline="30000" dirty="0">
                <a:solidFill>
                  <a:schemeClr val="tx1">
                    <a:lumMod val="50000"/>
                    <a:lumOff val="50000"/>
                  </a:schemeClr>
                </a:solidFill>
                <a:latin typeface="Aptos Display" panose="020B0004020202020204" pitchFamily="34" charset="0"/>
              </a:rPr>
              <a:t>6 </a:t>
            </a:r>
            <a:r>
              <a:rPr lang="en-US" sz="3800" dirty="0">
                <a:solidFill>
                  <a:schemeClr val="tx1">
                    <a:lumMod val="50000"/>
                    <a:lumOff val="50000"/>
                  </a:schemeClr>
                </a:solidFill>
                <a:latin typeface="Aptos Display" panose="020B0004020202020204" pitchFamily="34" charset="0"/>
              </a:rPr>
              <a:t>But you have this in your favor: You hate the practices of the Nicolaitans, which I also hate. </a:t>
            </a:r>
          </a:p>
        </p:txBody>
      </p:sp>
      <p:sp>
        <p:nvSpPr>
          <p:cNvPr id="8" name="TextBox 7">
            <a:extLst>
              <a:ext uri="{FF2B5EF4-FFF2-40B4-BE49-F238E27FC236}">
                <a16:creationId xmlns:a16="http://schemas.microsoft.com/office/drawing/2014/main" id="{99E206E4-79C8-6A25-4E8C-7BAE00C12003}"/>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0BDF9F14-3D55-E3CB-3A30-C6025E371451}"/>
              </a:ext>
            </a:extLst>
          </p:cNvPr>
          <p:cNvSpPr>
            <a:spLocks noChangeArrowheads="1"/>
          </p:cNvSpPr>
          <p:nvPr/>
        </p:nvSpPr>
        <p:spPr bwMode="auto">
          <a:xfrm>
            <a:off x="228600" y="3668706"/>
            <a:ext cx="11712315" cy="306136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A66114DF-7070-C8B7-7B7E-6EFD8C930AC9}"/>
              </a:ext>
            </a:extLst>
          </p:cNvPr>
          <p:cNvSpPr txBox="1">
            <a:spLocks noChangeArrowheads="1"/>
          </p:cNvSpPr>
          <p:nvPr/>
        </p:nvSpPr>
        <p:spPr bwMode="auto">
          <a:xfrm>
            <a:off x="267935" y="3784521"/>
            <a:ext cx="11612105" cy="2800767"/>
          </a:xfrm>
          <a:prstGeom prst="rect">
            <a:avLst/>
          </a:prstGeom>
          <a:noFill/>
          <a:ln w="38100">
            <a:noFill/>
            <a:miter lim="800000"/>
            <a:headEnd/>
            <a:tailEnd/>
          </a:ln>
        </p:spPr>
        <p:txBody>
          <a:bodyPr wrap="square">
            <a:spAutoFit/>
          </a:bodyPr>
          <a:lstStyle/>
          <a:p>
            <a:pPr marL="466725" lvl="3" indent="-450850">
              <a:spcBef>
                <a:spcPts val="0"/>
              </a:spcBef>
              <a:spcAft>
                <a:spcPts val="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Was it the feeling of excitement they had when they first started following Jesus? </a:t>
            </a:r>
          </a:p>
          <a:p>
            <a:pPr marL="466725" lvl="3" indent="-450850">
              <a:spcBef>
                <a:spcPts val="0"/>
              </a:spcBef>
              <a:spcAft>
                <a:spcPts val="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Or was it the love they once had for others? </a:t>
            </a:r>
          </a:p>
          <a:p>
            <a:pPr marL="917575" lvl="4">
              <a:spcBef>
                <a:spcPts val="0"/>
              </a:spcBef>
              <a:spcAft>
                <a:spcPts val="0"/>
              </a:spcAft>
              <a:buSzPct val="100000"/>
            </a:pPr>
            <a:r>
              <a:rPr lang="en-US" sz="3300" dirty="0">
                <a:solidFill>
                  <a:prstClr val="white"/>
                </a:solidFill>
                <a:latin typeface="Aptos Display" panose="020B0004020202020204" pitchFamily="34" charset="0"/>
                <a:cs typeface="Calibri Light" panose="020F0302020204030204" pitchFamily="34" charset="0"/>
              </a:rPr>
              <a:t>Ephesians 4:15: “Speaking the truth in love we will in all aspects grow up to be like Christ.” </a:t>
            </a:r>
          </a:p>
        </p:txBody>
      </p:sp>
      <p:sp>
        <p:nvSpPr>
          <p:cNvPr id="4" name="Rectangle 3">
            <a:extLst>
              <a:ext uri="{FF2B5EF4-FFF2-40B4-BE49-F238E27FC236}">
                <a16:creationId xmlns:a16="http://schemas.microsoft.com/office/drawing/2014/main" id="{C2758689-B631-7D86-6E22-E6F13B53D6FF}"/>
              </a:ext>
            </a:extLst>
          </p:cNvPr>
          <p:cNvSpPr>
            <a:spLocks noChangeArrowheads="1"/>
          </p:cNvSpPr>
          <p:nvPr/>
        </p:nvSpPr>
        <p:spPr bwMode="auto">
          <a:xfrm>
            <a:off x="228599" y="1323444"/>
            <a:ext cx="11712315" cy="514603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id="{9685EDC7-D4A3-A49A-775C-49F61F02DC00}"/>
              </a:ext>
            </a:extLst>
          </p:cNvPr>
          <p:cNvSpPr txBox="1">
            <a:spLocks noChangeArrowheads="1"/>
          </p:cNvSpPr>
          <p:nvPr/>
        </p:nvSpPr>
        <p:spPr bwMode="auto">
          <a:xfrm>
            <a:off x="389105" y="1411216"/>
            <a:ext cx="11612105" cy="2846933"/>
          </a:xfrm>
          <a:prstGeom prst="rect">
            <a:avLst/>
          </a:prstGeom>
          <a:noFill/>
          <a:ln w="38100">
            <a:noFill/>
            <a:miter lim="800000"/>
            <a:headEnd/>
            <a:tailEnd/>
          </a:ln>
        </p:spPr>
        <p:txBody>
          <a:bodyPr wrap="square">
            <a:spAutoFit/>
          </a:bodyPr>
          <a:lstStyle/>
          <a:p>
            <a:pPr marL="466725" lvl="3" indent="-450850">
              <a:spcBef>
                <a:spcPts val="0"/>
              </a:spcBef>
              <a:spcAft>
                <a:spcPts val="60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One of the best ways to gauge your love for God is to look at how you treat others. </a:t>
            </a:r>
          </a:p>
          <a:p>
            <a:pPr marL="917575" lvl="4">
              <a:spcBef>
                <a:spcPts val="0"/>
              </a:spcBef>
              <a:spcAft>
                <a:spcPts val="0"/>
              </a:spcAft>
              <a:buSzPct val="100000"/>
            </a:pPr>
            <a:r>
              <a:rPr lang="en-US" sz="3400" dirty="0">
                <a:solidFill>
                  <a:prstClr val="white"/>
                </a:solidFill>
                <a:latin typeface="Aptos Display" panose="020B0004020202020204" pitchFamily="34" charset="0"/>
                <a:cs typeface="Calibri Light" panose="020F0302020204030204" pitchFamily="34" charset="0"/>
              </a:rPr>
              <a:t>John 13:34; 14:15: I am giving you a new commandment: Love each other. Just as I have loved you…If you love me, then obey my commandments. </a:t>
            </a:r>
          </a:p>
        </p:txBody>
      </p:sp>
    </p:spTree>
    <p:extLst>
      <p:ext uri="{BB962C8B-B14F-4D97-AF65-F5344CB8AC3E}">
        <p14:creationId xmlns:p14="http://schemas.microsoft.com/office/powerpoint/2010/main" val="3986013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358B9-4C8E-0044-F0F2-8A37A704B72A}"/>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AE6D488F-0391-4440-433C-DCEDA5CC45EA}"/>
              </a:ext>
            </a:extLst>
          </p:cNvPr>
          <p:cNvSpPr txBox="1">
            <a:spLocks noChangeArrowheads="1"/>
          </p:cNvSpPr>
          <p:nvPr/>
        </p:nvSpPr>
        <p:spPr bwMode="auto">
          <a:xfrm>
            <a:off x="304800" y="1295401"/>
            <a:ext cx="11537430" cy="4770537"/>
          </a:xfrm>
          <a:prstGeom prst="rect">
            <a:avLst/>
          </a:prstGeom>
          <a:noFill/>
          <a:ln w="9525">
            <a:noFill/>
            <a:miter lim="800000"/>
            <a:headEnd/>
            <a:tailEnd/>
          </a:ln>
        </p:spPr>
        <p:txBody>
          <a:bodyPr wrap="square">
            <a:spAutoFit/>
          </a:bodyPr>
          <a:lstStyle/>
          <a:p>
            <a:pPr indent="473075"/>
            <a:r>
              <a:rPr lang="en-US" sz="3800" dirty="0">
                <a:solidFill>
                  <a:schemeClr val="tx1">
                    <a:lumMod val="50000"/>
                    <a:lumOff val="50000"/>
                  </a:schemeClr>
                </a:solidFill>
                <a:latin typeface="Aptos Display" panose="020B0004020202020204" pitchFamily="34" charset="0"/>
              </a:rPr>
              <a:t> </a:t>
            </a:r>
            <a:r>
              <a:rPr lang="en-US" sz="3800" baseline="30000" dirty="0">
                <a:solidFill>
                  <a:schemeClr val="tx1">
                    <a:lumMod val="50000"/>
                    <a:lumOff val="50000"/>
                  </a:schemeClr>
                </a:solidFill>
                <a:latin typeface="Aptos Display" panose="020B0004020202020204" pitchFamily="34" charset="0"/>
              </a:rPr>
              <a:t>3 </a:t>
            </a:r>
            <a:r>
              <a:rPr lang="en-US" sz="3800" dirty="0">
                <a:solidFill>
                  <a:schemeClr val="tx1">
                    <a:lumMod val="50000"/>
                    <a:lumOff val="50000"/>
                  </a:schemeClr>
                </a:solidFill>
                <a:latin typeface="Aptos Display" panose="020B0004020202020204" pitchFamily="34" charset="0"/>
              </a:rPr>
              <a:t>You have persevered and have endured hardships for my name, and have not grown weary. </a:t>
            </a:r>
            <a:endParaRPr lang="en-US" sz="3800" baseline="30000" dirty="0">
              <a:solidFill>
                <a:schemeClr val="tx1">
                  <a:lumMod val="50000"/>
                  <a:lumOff val="50000"/>
                </a:schemeClr>
              </a:solidFill>
              <a:latin typeface="Aptos Display" panose="020B0004020202020204" pitchFamily="34" charset="0"/>
            </a:endParaRPr>
          </a:p>
          <a:p>
            <a:pPr indent="473075"/>
            <a:r>
              <a:rPr lang="en-US" sz="3800" baseline="30000" dirty="0">
                <a:solidFill>
                  <a:schemeClr val="tx1">
                    <a:lumMod val="50000"/>
                    <a:lumOff val="50000"/>
                  </a:schemeClr>
                </a:solidFill>
                <a:latin typeface="Aptos Display" panose="020B0004020202020204" pitchFamily="34" charset="0"/>
              </a:rPr>
              <a:t>4 </a:t>
            </a:r>
            <a:r>
              <a:rPr lang="en-US" sz="3800" dirty="0">
                <a:solidFill>
                  <a:schemeClr val="tx1">
                    <a:lumMod val="50000"/>
                    <a:lumOff val="50000"/>
                  </a:schemeClr>
                </a:solidFill>
                <a:latin typeface="Aptos Display" panose="020B0004020202020204" pitchFamily="34" charset="0"/>
              </a:rPr>
              <a:t>Yet I hold this against you: You have forsaken </a:t>
            </a:r>
            <a:r>
              <a:rPr lang="en-US" sz="3800" dirty="0">
                <a:solidFill>
                  <a:schemeClr val="bg1"/>
                </a:solidFill>
                <a:latin typeface="Aptos Display" panose="020B0004020202020204" pitchFamily="34" charset="0"/>
              </a:rPr>
              <a:t>the love you had at first</a:t>
            </a:r>
            <a:r>
              <a:rPr lang="en-US" sz="3800" dirty="0">
                <a:solidFill>
                  <a:schemeClr val="tx1">
                    <a:lumMod val="50000"/>
                    <a:lumOff val="50000"/>
                  </a:schemeClr>
                </a:solidFill>
                <a:latin typeface="Aptos Display" panose="020B0004020202020204" pitchFamily="34" charset="0"/>
              </a:rPr>
              <a:t>. </a:t>
            </a:r>
            <a:r>
              <a:rPr lang="en-US" sz="3800" baseline="30000" dirty="0">
                <a:solidFill>
                  <a:schemeClr val="tx1">
                    <a:lumMod val="50000"/>
                    <a:lumOff val="50000"/>
                  </a:schemeClr>
                </a:solidFill>
                <a:latin typeface="Aptos Display" panose="020B0004020202020204" pitchFamily="34" charset="0"/>
              </a:rPr>
              <a:t>5 </a:t>
            </a:r>
            <a:r>
              <a:rPr lang="en-US" sz="3800" dirty="0">
                <a:solidFill>
                  <a:schemeClr val="tx1">
                    <a:lumMod val="50000"/>
                    <a:lumOff val="50000"/>
                  </a:schemeClr>
                </a:solidFill>
                <a:latin typeface="Aptos Display" panose="020B0004020202020204" pitchFamily="34" charset="0"/>
              </a:rPr>
              <a:t>Consider how far you have fallen! Repent and do the things you did at first. If you do not repent, I will come to you and remove your lampstand from its place. </a:t>
            </a:r>
            <a:r>
              <a:rPr lang="en-US" sz="3800" baseline="30000" dirty="0">
                <a:solidFill>
                  <a:schemeClr val="tx1">
                    <a:lumMod val="50000"/>
                    <a:lumOff val="50000"/>
                  </a:schemeClr>
                </a:solidFill>
                <a:latin typeface="Aptos Display" panose="020B0004020202020204" pitchFamily="34" charset="0"/>
              </a:rPr>
              <a:t>6 </a:t>
            </a:r>
            <a:r>
              <a:rPr lang="en-US" sz="3800" dirty="0">
                <a:solidFill>
                  <a:schemeClr val="tx1">
                    <a:lumMod val="50000"/>
                    <a:lumOff val="50000"/>
                  </a:schemeClr>
                </a:solidFill>
                <a:latin typeface="Aptos Display" panose="020B0004020202020204" pitchFamily="34" charset="0"/>
              </a:rPr>
              <a:t>But you have this in your favor: You hate the practices of the Nicolaitans, which I also hate. </a:t>
            </a:r>
          </a:p>
        </p:txBody>
      </p:sp>
      <p:sp>
        <p:nvSpPr>
          <p:cNvPr id="8" name="TextBox 7">
            <a:extLst>
              <a:ext uri="{FF2B5EF4-FFF2-40B4-BE49-F238E27FC236}">
                <a16:creationId xmlns:a16="http://schemas.microsoft.com/office/drawing/2014/main" id="{611F34F8-D6A4-9FB7-02AB-79037BFD5AC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2EACF77E-D4F3-724A-E045-930ADDCF37E2}"/>
              </a:ext>
            </a:extLst>
          </p:cNvPr>
          <p:cNvSpPr>
            <a:spLocks noChangeArrowheads="1"/>
          </p:cNvSpPr>
          <p:nvPr/>
        </p:nvSpPr>
        <p:spPr bwMode="auto">
          <a:xfrm>
            <a:off x="228600" y="3668706"/>
            <a:ext cx="11712315" cy="306136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5E613C7C-97A8-97F1-4B6F-700AE3EC553F}"/>
              </a:ext>
            </a:extLst>
          </p:cNvPr>
          <p:cNvSpPr txBox="1">
            <a:spLocks noChangeArrowheads="1"/>
          </p:cNvSpPr>
          <p:nvPr/>
        </p:nvSpPr>
        <p:spPr bwMode="auto">
          <a:xfrm>
            <a:off x="267935" y="3784521"/>
            <a:ext cx="11612105" cy="2800767"/>
          </a:xfrm>
          <a:prstGeom prst="rect">
            <a:avLst/>
          </a:prstGeom>
          <a:noFill/>
          <a:ln w="38100">
            <a:noFill/>
            <a:miter lim="800000"/>
            <a:headEnd/>
            <a:tailEnd/>
          </a:ln>
        </p:spPr>
        <p:txBody>
          <a:bodyPr wrap="square">
            <a:spAutoFit/>
          </a:bodyPr>
          <a:lstStyle/>
          <a:p>
            <a:pPr marL="466725" lvl="3" indent="-450850">
              <a:spcBef>
                <a:spcPts val="0"/>
              </a:spcBef>
              <a:spcAft>
                <a:spcPts val="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Was it the feeling of excitement they had when they first started following Jesus? </a:t>
            </a:r>
          </a:p>
          <a:p>
            <a:pPr marL="466725" lvl="3" indent="-450850">
              <a:spcBef>
                <a:spcPts val="0"/>
              </a:spcBef>
              <a:spcAft>
                <a:spcPts val="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Or was it the love they once had for others? </a:t>
            </a:r>
          </a:p>
          <a:p>
            <a:pPr marL="917575" lvl="4">
              <a:spcBef>
                <a:spcPts val="0"/>
              </a:spcBef>
              <a:spcAft>
                <a:spcPts val="0"/>
              </a:spcAft>
              <a:buSzPct val="100000"/>
            </a:pPr>
            <a:r>
              <a:rPr lang="en-US" sz="3300" dirty="0">
                <a:solidFill>
                  <a:prstClr val="white"/>
                </a:solidFill>
                <a:latin typeface="Aptos Display" panose="020B0004020202020204" pitchFamily="34" charset="0"/>
                <a:cs typeface="Calibri Light" panose="020F0302020204030204" pitchFamily="34" charset="0"/>
              </a:rPr>
              <a:t>Ephesians 4:15: “Speaking the truth in love we will in all aspects grow up to be like Christ.” </a:t>
            </a:r>
          </a:p>
        </p:txBody>
      </p:sp>
      <p:sp>
        <p:nvSpPr>
          <p:cNvPr id="4" name="Rectangle 3">
            <a:extLst>
              <a:ext uri="{FF2B5EF4-FFF2-40B4-BE49-F238E27FC236}">
                <a16:creationId xmlns:a16="http://schemas.microsoft.com/office/drawing/2014/main" id="{8A4BF18B-DFF2-40EC-5388-0963DBB3E6F4}"/>
              </a:ext>
            </a:extLst>
          </p:cNvPr>
          <p:cNvSpPr>
            <a:spLocks noChangeArrowheads="1"/>
          </p:cNvSpPr>
          <p:nvPr/>
        </p:nvSpPr>
        <p:spPr bwMode="auto">
          <a:xfrm>
            <a:off x="228599" y="1295401"/>
            <a:ext cx="11712315" cy="514603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id="{6A4C005E-D92B-B28F-BEB9-B1737F40B8FE}"/>
              </a:ext>
            </a:extLst>
          </p:cNvPr>
          <p:cNvSpPr txBox="1">
            <a:spLocks noChangeArrowheads="1"/>
          </p:cNvSpPr>
          <p:nvPr/>
        </p:nvSpPr>
        <p:spPr bwMode="auto">
          <a:xfrm>
            <a:off x="389105" y="1411216"/>
            <a:ext cx="11612105" cy="4585871"/>
          </a:xfrm>
          <a:prstGeom prst="rect">
            <a:avLst/>
          </a:prstGeom>
          <a:noFill/>
          <a:ln w="38100">
            <a:noFill/>
            <a:miter lim="800000"/>
            <a:headEnd/>
            <a:tailEnd/>
          </a:ln>
        </p:spPr>
        <p:txBody>
          <a:bodyPr wrap="square">
            <a:spAutoFit/>
          </a:bodyPr>
          <a:lstStyle/>
          <a:p>
            <a:pPr marL="466725" lvl="3" indent="-450850">
              <a:spcBef>
                <a:spcPts val="0"/>
              </a:spcBef>
              <a:spcAft>
                <a:spcPts val="60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One of the best ways to gauge your love for God is to look at how you treat others. </a:t>
            </a:r>
          </a:p>
          <a:p>
            <a:pPr marL="466725" lvl="3" indent="-450850">
              <a:spcBef>
                <a:spcPts val="0"/>
              </a:spcBef>
              <a:spcAft>
                <a:spcPts val="60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When we say “love,” we’re not talking about being a nice person, or having a strong feeling of affection toward someone.</a:t>
            </a:r>
          </a:p>
          <a:p>
            <a:pPr marL="917575" lvl="4">
              <a:spcBef>
                <a:spcPts val="0"/>
              </a:spcBef>
              <a:spcAft>
                <a:spcPts val="0"/>
              </a:spcAft>
              <a:buSzPct val="100000"/>
            </a:pPr>
            <a:r>
              <a:rPr lang="en-US" sz="3400" dirty="0">
                <a:solidFill>
                  <a:prstClr val="white"/>
                </a:solidFill>
                <a:latin typeface="Aptos Display" panose="020B0004020202020204" pitchFamily="34" charset="0"/>
                <a:cs typeface="Calibri Light" panose="020F0302020204030204" pitchFamily="34" charset="0"/>
              </a:rPr>
              <a:t>1 John 3:16: “This is how we know what love is: Jesus Christ laid down his life for us. And we ought to lay down our lives for our brothers.” . </a:t>
            </a:r>
          </a:p>
        </p:txBody>
      </p:sp>
    </p:spTree>
    <p:extLst>
      <p:ext uri="{BB962C8B-B14F-4D97-AF65-F5344CB8AC3E}">
        <p14:creationId xmlns:p14="http://schemas.microsoft.com/office/powerpoint/2010/main" val="96093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613CE-33DD-A4CA-CA2B-8173EAC5B18A}"/>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7B519ED-E081-D136-C7CE-1945A5592497}"/>
              </a:ext>
            </a:extLst>
          </p:cNvPr>
          <p:cNvSpPr txBox="1">
            <a:spLocks noChangeArrowheads="1"/>
          </p:cNvSpPr>
          <p:nvPr/>
        </p:nvSpPr>
        <p:spPr bwMode="auto">
          <a:xfrm>
            <a:off x="304800" y="1295401"/>
            <a:ext cx="11537430" cy="4770537"/>
          </a:xfrm>
          <a:prstGeom prst="rect">
            <a:avLst/>
          </a:prstGeom>
          <a:noFill/>
          <a:ln w="9525">
            <a:noFill/>
            <a:miter lim="800000"/>
            <a:headEnd/>
            <a:tailEnd/>
          </a:ln>
        </p:spPr>
        <p:txBody>
          <a:bodyPr wrap="square">
            <a:spAutoFit/>
          </a:bodyPr>
          <a:lstStyle/>
          <a:p>
            <a:pPr indent="473075"/>
            <a:r>
              <a:rPr lang="en-US" sz="3800" dirty="0">
                <a:solidFill>
                  <a:schemeClr val="tx1">
                    <a:lumMod val="50000"/>
                    <a:lumOff val="50000"/>
                  </a:schemeClr>
                </a:solidFill>
                <a:latin typeface="Aptos Display" panose="020B0004020202020204" pitchFamily="34" charset="0"/>
              </a:rPr>
              <a:t> </a:t>
            </a:r>
            <a:r>
              <a:rPr lang="en-US" sz="3800" baseline="30000" dirty="0">
                <a:solidFill>
                  <a:schemeClr val="tx1">
                    <a:lumMod val="50000"/>
                    <a:lumOff val="50000"/>
                  </a:schemeClr>
                </a:solidFill>
                <a:latin typeface="Aptos Display" panose="020B0004020202020204" pitchFamily="34" charset="0"/>
              </a:rPr>
              <a:t>3 </a:t>
            </a:r>
            <a:r>
              <a:rPr lang="en-US" sz="3800" dirty="0">
                <a:solidFill>
                  <a:schemeClr val="tx1">
                    <a:lumMod val="50000"/>
                    <a:lumOff val="50000"/>
                  </a:schemeClr>
                </a:solidFill>
                <a:latin typeface="Aptos Display" panose="020B0004020202020204" pitchFamily="34" charset="0"/>
              </a:rPr>
              <a:t>You have persevered and have endured hardships for my name, and have not grown weary. </a:t>
            </a:r>
            <a:endParaRPr lang="en-US" sz="3800" baseline="30000" dirty="0">
              <a:solidFill>
                <a:schemeClr val="tx1">
                  <a:lumMod val="50000"/>
                  <a:lumOff val="50000"/>
                </a:schemeClr>
              </a:solidFill>
              <a:latin typeface="Aptos Display" panose="020B0004020202020204" pitchFamily="34" charset="0"/>
            </a:endParaRPr>
          </a:p>
          <a:p>
            <a:pPr indent="473075"/>
            <a:r>
              <a:rPr lang="en-US" sz="3800" baseline="30000" dirty="0">
                <a:solidFill>
                  <a:schemeClr val="tx1">
                    <a:lumMod val="50000"/>
                    <a:lumOff val="50000"/>
                  </a:schemeClr>
                </a:solidFill>
                <a:latin typeface="Aptos Display" panose="020B0004020202020204" pitchFamily="34" charset="0"/>
              </a:rPr>
              <a:t>4 </a:t>
            </a:r>
            <a:r>
              <a:rPr lang="en-US" sz="3800" dirty="0">
                <a:solidFill>
                  <a:schemeClr val="tx1">
                    <a:lumMod val="50000"/>
                    <a:lumOff val="50000"/>
                  </a:schemeClr>
                </a:solidFill>
                <a:latin typeface="Aptos Display" panose="020B0004020202020204" pitchFamily="34" charset="0"/>
              </a:rPr>
              <a:t>Yet I hold this against you: You have forsaken </a:t>
            </a:r>
            <a:r>
              <a:rPr lang="en-US" sz="3800" dirty="0">
                <a:solidFill>
                  <a:schemeClr val="bg1"/>
                </a:solidFill>
                <a:latin typeface="Aptos Display" panose="020B0004020202020204" pitchFamily="34" charset="0"/>
              </a:rPr>
              <a:t>the love you had at first</a:t>
            </a:r>
            <a:r>
              <a:rPr lang="en-US" sz="3800" dirty="0">
                <a:solidFill>
                  <a:schemeClr val="tx1">
                    <a:lumMod val="50000"/>
                    <a:lumOff val="50000"/>
                  </a:schemeClr>
                </a:solidFill>
                <a:latin typeface="Aptos Display" panose="020B0004020202020204" pitchFamily="34" charset="0"/>
              </a:rPr>
              <a:t>. </a:t>
            </a:r>
            <a:r>
              <a:rPr lang="en-US" sz="3800" baseline="30000" dirty="0">
                <a:solidFill>
                  <a:schemeClr val="tx1">
                    <a:lumMod val="50000"/>
                    <a:lumOff val="50000"/>
                  </a:schemeClr>
                </a:solidFill>
                <a:latin typeface="Aptos Display" panose="020B0004020202020204" pitchFamily="34" charset="0"/>
              </a:rPr>
              <a:t>5 </a:t>
            </a:r>
            <a:r>
              <a:rPr lang="en-US" sz="3800" dirty="0">
                <a:solidFill>
                  <a:schemeClr val="tx1">
                    <a:lumMod val="50000"/>
                    <a:lumOff val="50000"/>
                  </a:schemeClr>
                </a:solidFill>
                <a:latin typeface="Aptos Display" panose="020B0004020202020204" pitchFamily="34" charset="0"/>
              </a:rPr>
              <a:t>Consider how far you have fallen! Repent and do the things you did at first. If you do not repent, I will come to you and remove your lampstand from its place. </a:t>
            </a:r>
            <a:r>
              <a:rPr lang="en-US" sz="3800" baseline="30000" dirty="0">
                <a:solidFill>
                  <a:schemeClr val="tx1">
                    <a:lumMod val="50000"/>
                    <a:lumOff val="50000"/>
                  </a:schemeClr>
                </a:solidFill>
                <a:latin typeface="Aptos Display" panose="020B0004020202020204" pitchFamily="34" charset="0"/>
              </a:rPr>
              <a:t>6 </a:t>
            </a:r>
            <a:r>
              <a:rPr lang="en-US" sz="3800" dirty="0">
                <a:solidFill>
                  <a:schemeClr val="tx1">
                    <a:lumMod val="50000"/>
                    <a:lumOff val="50000"/>
                  </a:schemeClr>
                </a:solidFill>
                <a:latin typeface="Aptos Display" panose="020B0004020202020204" pitchFamily="34" charset="0"/>
              </a:rPr>
              <a:t>But you have this in your favor: You hate the practices of the Nicolaitans, which I also hate. </a:t>
            </a:r>
          </a:p>
        </p:txBody>
      </p:sp>
      <p:sp>
        <p:nvSpPr>
          <p:cNvPr id="8" name="TextBox 7">
            <a:extLst>
              <a:ext uri="{FF2B5EF4-FFF2-40B4-BE49-F238E27FC236}">
                <a16:creationId xmlns:a16="http://schemas.microsoft.com/office/drawing/2014/main" id="{92BB4EBB-0448-7952-1CB8-5D874C79866F}"/>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9A817B92-5F7E-9198-D639-A19D30071BDA}"/>
              </a:ext>
            </a:extLst>
          </p:cNvPr>
          <p:cNvSpPr>
            <a:spLocks noChangeArrowheads="1"/>
          </p:cNvSpPr>
          <p:nvPr/>
        </p:nvSpPr>
        <p:spPr bwMode="auto">
          <a:xfrm>
            <a:off x="228600" y="3668706"/>
            <a:ext cx="11712315" cy="306136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2DE04795-3EDB-800C-4D8F-BFF732F583E3}"/>
              </a:ext>
            </a:extLst>
          </p:cNvPr>
          <p:cNvSpPr txBox="1">
            <a:spLocks noChangeArrowheads="1"/>
          </p:cNvSpPr>
          <p:nvPr/>
        </p:nvSpPr>
        <p:spPr bwMode="auto">
          <a:xfrm>
            <a:off x="267935" y="3784521"/>
            <a:ext cx="11612105" cy="2800767"/>
          </a:xfrm>
          <a:prstGeom prst="rect">
            <a:avLst/>
          </a:prstGeom>
          <a:noFill/>
          <a:ln w="38100">
            <a:noFill/>
            <a:miter lim="800000"/>
            <a:headEnd/>
            <a:tailEnd/>
          </a:ln>
        </p:spPr>
        <p:txBody>
          <a:bodyPr wrap="square">
            <a:spAutoFit/>
          </a:bodyPr>
          <a:lstStyle/>
          <a:p>
            <a:pPr marL="466725" lvl="3" indent="-450850">
              <a:spcBef>
                <a:spcPts val="0"/>
              </a:spcBef>
              <a:spcAft>
                <a:spcPts val="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Was it the feeling of excitement they had when they first started following Jesus? </a:t>
            </a:r>
          </a:p>
          <a:p>
            <a:pPr marL="466725" lvl="3" indent="-450850">
              <a:spcBef>
                <a:spcPts val="0"/>
              </a:spcBef>
              <a:spcAft>
                <a:spcPts val="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Or was it the love they once had for others? </a:t>
            </a:r>
          </a:p>
          <a:p>
            <a:pPr marL="917575" lvl="4">
              <a:spcBef>
                <a:spcPts val="0"/>
              </a:spcBef>
              <a:spcAft>
                <a:spcPts val="0"/>
              </a:spcAft>
              <a:buSzPct val="100000"/>
            </a:pPr>
            <a:r>
              <a:rPr lang="en-US" sz="3300" dirty="0">
                <a:solidFill>
                  <a:prstClr val="white"/>
                </a:solidFill>
                <a:latin typeface="Aptos Display" panose="020B0004020202020204" pitchFamily="34" charset="0"/>
                <a:cs typeface="Calibri Light" panose="020F0302020204030204" pitchFamily="34" charset="0"/>
              </a:rPr>
              <a:t>Ephesians 4:15: “Speaking the truth in love we will in all aspects grow up to be like Christ.” </a:t>
            </a:r>
          </a:p>
        </p:txBody>
      </p:sp>
      <p:sp>
        <p:nvSpPr>
          <p:cNvPr id="4" name="Rectangle 3">
            <a:extLst>
              <a:ext uri="{FF2B5EF4-FFF2-40B4-BE49-F238E27FC236}">
                <a16:creationId xmlns:a16="http://schemas.microsoft.com/office/drawing/2014/main" id="{F5A6E341-FAB5-E5AE-0300-957C531C6239}"/>
              </a:ext>
            </a:extLst>
          </p:cNvPr>
          <p:cNvSpPr>
            <a:spLocks noChangeArrowheads="1"/>
          </p:cNvSpPr>
          <p:nvPr/>
        </p:nvSpPr>
        <p:spPr bwMode="auto">
          <a:xfrm>
            <a:off x="228600" y="1295401"/>
            <a:ext cx="11712315" cy="514603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id="{D1297670-BEA0-5318-3DF8-181EA8EDBB70}"/>
              </a:ext>
            </a:extLst>
          </p:cNvPr>
          <p:cNvSpPr txBox="1">
            <a:spLocks noChangeArrowheads="1"/>
          </p:cNvSpPr>
          <p:nvPr/>
        </p:nvSpPr>
        <p:spPr bwMode="auto">
          <a:xfrm>
            <a:off x="579895" y="1411216"/>
            <a:ext cx="11612105" cy="4031873"/>
          </a:xfrm>
          <a:prstGeom prst="rect">
            <a:avLst/>
          </a:prstGeom>
          <a:noFill/>
          <a:ln w="38100">
            <a:noFill/>
            <a:miter lim="800000"/>
            <a:headEnd/>
            <a:tailEnd/>
          </a:ln>
        </p:spPr>
        <p:txBody>
          <a:bodyPr wrap="square">
            <a:spAutoFit/>
          </a:bodyPr>
          <a:lstStyle/>
          <a:p>
            <a:pPr marL="15875" lvl="3">
              <a:spcBef>
                <a:spcPts val="0"/>
              </a:spcBef>
              <a:spcAft>
                <a:spcPts val="0"/>
              </a:spcAft>
              <a:buSzPct val="100000"/>
            </a:pPr>
            <a:r>
              <a:rPr lang="en-US" sz="4000" dirty="0">
                <a:solidFill>
                  <a:prstClr val="white"/>
                </a:solidFill>
                <a:latin typeface="Aptos Display" panose="020B0004020202020204" pitchFamily="34" charset="0"/>
                <a:cs typeface="Calibri Light" panose="020F0302020204030204" pitchFamily="34" charset="0"/>
              </a:rPr>
              <a:t>Signs that you have the “Ephesian syndrome.”</a:t>
            </a:r>
          </a:p>
          <a:p>
            <a:pPr marL="466725" lvl="3" indent="-450850">
              <a:spcBef>
                <a:spcPts val="0"/>
              </a:spcBef>
              <a:spcAft>
                <a:spcPts val="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Your gatherings feel more like a workplace than a family gathering.</a:t>
            </a:r>
          </a:p>
          <a:p>
            <a:pPr marL="466725" lvl="3" indent="-450850">
              <a:spcBef>
                <a:spcPts val="0"/>
              </a:spcBef>
              <a:spcAft>
                <a:spcPts val="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You are busy doing things for God, but much of it is not related to loving people. </a:t>
            </a:r>
          </a:p>
          <a:p>
            <a:pPr marL="466725" lvl="3" indent="-450850">
              <a:spcBef>
                <a:spcPts val="0"/>
              </a:spcBef>
              <a:spcAft>
                <a:spcPts val="0"/>
              </a:spcAft>
              <a:buSzPct val="100000"/>
              <a:buFont typeface="Arial" panose="020B0604020202020204" pitchFamily="34" charset="0"/>
              <a:buChar char="•"/>
            </a:pPr>
            <a:r>
              <a:rPr lang="en-US" sz="3600" dirty="0">
                <a:solidFill>
                  <a:prstClr val="white"/>
                </a:solidFill>
                <a:latin typeface="Aptos Display" panose="020B0004020202020204" pitchFamily="34" charset="0"/>
                <a:cs typeface="Calibri Light" panose="020F0302020204030204" pitchFamily="34" charset="0"/>
              </a:rPr>
              <a:t>Guests no longer comment on how “close knit” people seem in your group.</a:t>
            </a:r>
          </a:p>
        </p:txBody>
      </p:sp>
    </p:spTree>
    <p:extLst>
      <p:ext uri="{BB962C8B-B14F-4D97-AF65-F5344CB8AC3E}">
        <p14:creationId xmlns:p14="http://schemas.microsoft.com/office/powerpoint/2010/main" val="123921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717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A6CF0-5B50-9962-9B6A-1EBF75AB0C0E}"/>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F44A375-94C7-CEF1-E478-30B0E86C3583}"/>
              </a:ext>
            </a:extLst>
          </p:cNvPr>
          <p:cNvSpPr txBox="1">
            <a:spLocks noChangeArrowheads="1"/>
          </p:cNvSpPr>
          <p:nvPr/>
        </p:nvSpPr>
        <p:spPr bwMode="auto">
          <a:xfrm>
            <a:off x="304800" y="1295401"/>
            <a:ext cx="11537430" cy="4185761"/>
          </a:xfrm>
          <a:prstGeom prst="rect">
            <a:avLst/>
          </a:prstGeom>
          <a:noFill/>
          <a:ln w="9525">
            <a:noFill/>
            <a:miter lim="800000"/>
            <a:headEnd/>
            <a:tailEnd/>
          </a:ln>
        </p:spPr>
        <p:txBody>
          <a:bodyPr wrap="square">
            <a:spAutoFit/>
          </a:bodyPr>
          <a:lstStyle/>
          <a:p>
            <a:pPr indent="473075"/>
            <a:r>
              <a:rPr lang="en-US" sz="3800" dirty="0">
                <a:solidFill>
                  <a:schemeClr val="tx1">
                    <a:lumMod val="50000"/>
                    <a:lumOff val="50000"/>
                  </a:schemeClr>
                </a:solidFill>
                <a:latin typeface="Aptos Display" panose="020B0004020202020204" pitchFamily="34" charset="0"/>
              </a:rPr>
              <a:t> </a:t>
            </a:r>
            <a:r>
              <a:rPr lang="en-US" sz="3800" baseline="30000" dirty="0">
                <a:solidFill>
                  <a:schemeClr val="tx1">
                    <a:lumMod val="50000"/>
                    <a:lumOff val="50000"/>
                  </a:schemeClr>
                </a:solidFill>
                <a:latin typeface="Aptos Display" panose="020B0004020202020204" pitchFamily="34" charset="0"/>
              </a:rPr>
              <a:t>3 </a:t>
            </a:r>
            <a:r>
              <a:rPr lang="en-US" sz="3800" dirty="0">
                <a:solidFill>
                  <a:schemeClr val="tx1">
                    <a:lumMod val="50000"/>
                    <a:lumOff val="50000"/>
                  </a:schemeClr>
                </a:solidFill>
                <a:latin typeface="Aptos Display" panose="020B0004020202020204" pitchFamily="34" charset="0"/>
              </a:rPr>
              <a:t>You have persevered and have endured hardships for my name, and have not grown weary. </a:t>
            </a:r>
            <a:endParaRPr lang="en-US" sz="3800" baseline="30000" dirty="0">
              <a:solidFill>
                <a:schemeClr val="tx1">
                  <a:lumMod val="50000"/>
                  <a:lumOff val="50000"/>
                </a:schemeClr>
              </a:solidFill>
              <a:latin typeface="Aptos Display" panose="020B0004020202020204" pitchFamily="34" charset="0"/>
            </a:endParaRPr>
          </a:p>
          <a:p>
            <a:pPr indent="473075"/>
            <a:r>
              <a:rPr lang="en-US" sz="3800" baseline="30000" dirty="0">
                <a:solidFill>
                  <a:schemeClr val="tx1">
                    <a:lumMod val="50000"/>
                    <a:lumOff val="50000"/>
                  </a:schemeClr>
                </a:solidFill>
                <a:latin typeface="Aptos Display" panose="020B0004020202020204" pitchFamily="34" charset="0"/>
              </a:rPr>
              <a:t>4 </a:t>
            </a:r>
            <a:r>
              <a:rPr lang="en-US" sz="3800" dirty="0">
                <a:solidFill>
                  <a:schemeClr val="tx1">
                    <a:lumMod val="50000"/>
                    <a:lumOff val="50000"/>
                  </a:schemeClr>
                </a:solidFill>
                <a:latin typeface="Aptos Display" panose="020B0004020202020204" pitchFamily="34" charset="0"/>
              </a:rPr>
              <a:t>Yet I hold this against you: You have forsaken your first love. </a:t>
            </a:r>
            <a:r>
              <a:rPr lang="en-US" sz="3800" baseline="30000" dirty="0">
                <a:solidFill>
                  <a:schemeClr val="tx1">
                    <a:lumMod val="50000"/>
                    <a:lumOff val="50000"/>
                  </a:schemeClr>
                </a:solidFill>
                <a:latin typeface="Aptos Display" panose="020B0004020202020204" pitchFamily="34" charset="0"/>
              </a:rPr>
              <a:t>5 </a:t>
            </a:r>
            <a:r>
              <a:rPr lang="en-US" sz="3800" dirty="0">
                <a:solidFill>
                  <a:schemeClr val="bg1"/>
                </a:solidFill>
                <a:latin typeface="Aptos Display" panose="020B0004020202020204" pitchFamily="34" charset="0"/>
              </a:rPr>
              <a:t>Remember </a:t>
            </a:r>
            <a:r>
              <a:rPr lang="en-US" sz="3800" dirty="0">
                <a:solidFill>
                  <a:schemeClr val="tx1">
                    <a:lumMod val="50000"/>
                    <a:lumOff val="50000"/>
                  </a:schemeClr>
                </a:solidFill>
                <a:latin typeface="Aptos Display" panose="020B0004020202020204" pitchFamily="34" charset="0"/>
              </a:rPr>
              <a:t>from where you have fallen! </a:t>
            </a:r>
            <a:r>
              <a:rPr lang="en-US" sz="3800" dirty="0">
                <a:solidFill>
                  <a:schemeClr val="bg1"/>
                </a:solidFill>
                <a:latin typeface="Aptos Display" panose="020B0004020202020204" pitchFamily="34" charset="0"/>
              </a:rPr>
              <a:t>Repent</a:t>
            </a:r>
            <a:r>
              <a:rPr lang="en-US" sz="3800" dirty="0">
                <a:solidFill>
                  <a:schemeClr val="tx1">
                    <a:lumMod val="50000"/>
                    <a:lumOff val="50000"/>
                  </a:schemeClr>
                </a:solidFill>
                <a:latin typeface="Aptos Display" panose="020B0004020202020204" pitchFamily="34" charset="0"/>
              </a:rPr>
              <a:t> and </a:t>
            </a:r>
            <a:r>
              <a:rPr lang="en-US" sz="3800" dirty="0">
                <a:solidFill>
                  <a:schemeClr val="bg1"/>
                </a:solidFill>
                <a:latin typeface="Aptos Display" panose="020B0004020202020204" pitchFamily="34" charset="0"/>
              </a:rPr>
              <a:t>return </a:t>
            </a:r>
            <a:r>
              <a:rPr lang="en-US" sz="3800" dirty="0">
                <a:solidFill>
                  <a:schemeClr val="tx1">
                    <a:lumMod val="50000"/>
                    <a:lumOff val="50000"/>
                  </a:schemeClr>
                </a:solidFill>
                <a:latin typeface="Aptos Display" panose="020B0004020202020204" pitchFamily="34" charset="0"/>
              </a:rPr>
              <a:t>to the things you did at first. If you do not repent, I will come to you and remove your lampstand from its place. </a:t>
            </a:r>
          </a:p>
        </p:txBody>
      </p:sp>
      <p:sp>
        <p:nvSpPr>
          <p:cNvPr id="8" name="TextBox 7">
            <a:extLst>
              <a:ext uri="{FF2B5EF4-FFF2-40B4-BE49-F238E27FC236}">
                <a16:creationId xmlns:a16="http://schemas.microsoft.com/office/drawing/2014/main" id="{82E8BBA0-EB0A-BB9B-0159-696DBC660593}"/>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1731365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0BF6B-749E-8EE8-FC69-D71B57201D9F}"/>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ED56F9C0-6FAB-7218-FB00-E6698C27FA20}"/>
              </a:ext>
            </a:extLst>
          </p:cNvPr>
          <p:cNvSpPr txBox="1">
            <a:spLocks noChangeArrowheads="1"/>
          </p:cNvSpPr>
          <p:nvPr/>
        </p:nvSpPr>
        <p:spPr bwMode="auto">
          <a:xfrm>
            <a:off x="304800" y="1295401"/>
            <a:ext cx="11537430" cy="4185761"/>
          </a:xfrm>
          <a:prstGeom prst="rect">
            <a:avLst/>
          </a:prstGeom>
          <a:noFill/>
          <a:ln w="9525">
            <a:noFill/>
            <a:miter lim="800000"/>
            <a:headEnd/>
            <a:tailEnd/>
          </a:ln>
        </p:spPr>
        <p:txBody>
          <a:bodyPr wrap="square">
            <a:spAutoFit/>
          </a:bodyPr>
          <a:lstStyle/>
          <a:p>
            <a:pPr indent="473075"/>
            <a:r>
              <a:rPr lang="en-US" sz="3800" dirty="0">
                <a:solidFill>
                  <a:schemeClr val="tx1">
                    <a:lumMod val="50000"/>
                    <a:lumOff val="50000"/>
                  </a:schemeClr>
                </a:solidFill>
                <a:latin typeface="Aptos Display" panose="020B0004020202020204" pitchFamily="34" charset="0"/>
              </a:rPr>
              <a:t> </a:t>
            </a:r>
            <a:r>
              <a:rPr lang="en-US" sz="3800" baseline="30000" dirty="0">
                <a:solidFill>
                  <a:schemeClr val="tx1">
                    <a:lumMod val="50000"/>
                    <a:lumOff val="50000"/>
                  </a:schemeClr>
                </a:solidFill>
                <a:latin typeface="Aptos Display" panose="020B0004020202020204" pitchFamily="34" charset="0"/>
              </a:rPr>
              <a:t>3 </a:t>
            </a:r>
            <a:r>
              <a:rPr lang="en-US" sz="3800" dirty="0">
                <a:solidFill>
                  <a:schemeClr val="tx1">
                    <a:lumMod val="50000"/>
                    <a:lumOff val="50000"/>
                  </a:schemeClr>
                </a:solidFill>
                <a:latin typeface="Aptos Display" panose="020B0004020202020204" pitchFamily="34" charset="0"/>
              </a:rPr>
              <a:t>You have persevered and have endured hardships for my name, and have not grown weary. </a:t>
            </a:r>
            <a:endParaRPr lang="en-US" sz="3800" baseline="30000" dirty="0">
              <a:solidFill>
                <a:schemeClr val="tx1">
                  <a:lumMod val="50000"/>
                  <a:lumOff val="50000"/>
                </a:schemeClr>
              </a:solidFill>
              <a:latin typeface="Aptos Display" panose="020B0004020202020204" pitchFamily="34" charset="0"/>
            </a:endParaRPr>
          </a:p>
          <a:p>
            <a:pPr indent="473075"/>
            <a:r>
              <a:rPr lang="en-US" sz="3800" baseline="30000" dirty="0">
                <a:solidFill>
                  <a:schemeClr val="tx1">
                    <a:lumMod val="50000"/>
                    <a:lumOff val="50000"/>
                  </a:schemeClr>
                </a:solidFill>
                <a:latin typeface="Aptos Display" panose="020B0004020202020204" pitchFamily="34" charset="0"/>
              </a:rPr>
              <a:t>4 </a:t>
            </a:r>
            <a:r>
              <a:rPr lang="en-US" sz="3800" dirty="0">
                <a:solidFill>
                  <a:schemeClr val="tx1">
                    <a:lumMod val="50000"/>
                    <a:lumOff val="50000"/>
                  </a:schemeClr>
                </a:solidFill>
                <a:latin typeface="Aptos Display" panose="020B0004020202020204" pitchFamily="34" charset="0"/>
              </a:rPr>
              <a:t>Yet I hold this against you: You have forsaken your first love. </a:t>
            </a:r>
            <a:r>
              <a:rPr lang="en-US" sz="3800" baseline="30000" dirty="0">
                <a:solidFill>
                  <a:schemeClr val="tx1">
                    <a:lumMod val="50000"/>
                    <a:lumOff val="50000"/>
                  </a:schemeClr>
                </a:solidFill>
                <a:latin typeface="Aptos Display" panose="020B0004020202020204" pitchFamily="34" charset="0"/>
              </a:rPr>
              <a:t>5 </a:t>
            </a:r>
            <a:r>
              <a:rPr lang="en-US" sz="3800" dirty="0">
                <a:solidFill>
                  <a:schemeClr val="bg1"/>
                </a:solidFill>
                <a:latin typeface="Aptos Display" panose="020B0004020202020204" pitchFamily="34" charset="0"/>
              </a:rPr>
              <a:t>Remember </a:t>
            </a:r>
            <a:r>
              <a:rPr lang="en-US" sz="3800" dirty="0">
                <a:solidFill>
                  <a:schemeClr val="tx1">
                    <a:lumMod val="50000"/>
                    <a:lumOff val="50000"/>
                  </a:schemeClr>
                </a:solidFill>
                <a:latin typeface="Aptos Display" panose="020B0004020202020204" pitchFamily="34" charset="0"/>
              </a:rPr>
              <a:t>from where you have fallen! Repent and return to the things you did at first. If you do not repent, I will come to you and remove your lampstand from its place. </a:t>
            </a:r>
          </a:p>
        </p:txBody>
      </p:sp>
      <p:sp>
        <p:nvSpPr>
          <p:cNvPr id="8" name="TextBox 7">
            <a:extLst>
              <a:ext uri="{FF2B5EF4-FFF2-40B4-BE49-F238E27FC236}">
                <a16:creationId xmlns:a16="http://schemas.microsoft.com/office/drawing/2014/main" id="{C0D2A360-890C-3C44-C2A6-6FC9901EEBA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4" name="Rectangle 3">
            <a:extLst>
              <a:ext uri="{FF2B5EF4-FFF2-40B4-BE49-F238E27FC236}">
                <a16:creationId xmlns:a16="http://schemas.microsoft.com/office/drawing/2014/main" id="{7E11CB2F-ED59-C00B-27B0-F8A7CB0CE26B}"/>
              </a:ext>
            </a:extLst>
          </p:cNvPr>
          <p:cNvSpPr>
            <a:spLocks noChangeArrowheads="1"/>
          </p:cNvSpPr>
          <p:nvPr/>
        </p:nvSpPr>
        <p:spPr bwMode="auto">
          <a:xfrm>
            <a:off x="251085" y="1295401"/>
            <a:ext cx="11712315" cy="5342466"/>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id="{0033B55E-BA49-7805-BF4E-B3BD393A4D1A}"/>
              </a:ext>
            </a:extLst>
          </p:cNvPr>
          <p:cNvSpPr txBox="1">
            <a:spLocks noChangeArrowheads="1"/>
          </p:cNvSpPr>
          <p:nvPr/>
        </p:nvSpPr>
        <p:spPr bwMode="auto">
          <a:xfrm>
            <a:off x="290420" y="1411216"/>
            <a:ext cx="11612105" cy="3785652"/>
          </a:xfrm>
          <a:prstGeom prst="rect">
            <a:avLst/>
          </a:prstGeom>
          <a:noFill/>
          <a:ln w="38100">
            <a:noFill/>
            <a:miter lim="800000"/>
            <a:headEnd/>
            <a:tailEnd/>
          </a:ln>
        </p:spPr>
        <p:txBody>
          <a:bodyPr wrap="square">
            <a:spAutoFit/>
          </a:bodyPr>
          <a:lstStyle/>
          <a:p>
            <a:pPr marL="15875" lvl="3">
              <a:spcBef>
                <a:spcPts val="0"/>
              </a:spcBef>
              <a:spcAft>
                <a:spcPts val="0"/>
              </a:spcAft>
              <a:buSzPct val="100000"/>
            </a:pPr>
            <a:r>
              <a:rPr lang="en-US" sz="3600" i="1" dirty="0">
                <a:solidFill>
                  <a:prstClr val="white"/>
                </a:solidFill>
                <a:latin typeface="Aptos Display" panose="020B0004020202020204" pitchFamily="34" charset="0"/>
                <a:cs typeface="Calibri Light" panose="020F0302020204030204" pitchFamily="34" charset="0"/>
              </a:rPr>
              <a:t>In other love for others</a:t>
            </a:r>
          </a:p>
          <a:p>
            <a:pPr marL="466725" lvl="3" indent="-450850">
              <a:spcBef>
                <a:spcPts val="0"/>
              </a:spcBef>
              <a:spcAft>
                <a:spcPts val="0"/>
              </a:spcAft>
              <a:buSzPct val="100000"/>
              <a:buFont typeface="Arial" panose="020B0604020202020204" pitchFamily="34" charset="0"/>
              <a:buChar char="•"/>
            </a:pPr>
            <a:r>
              <a:rPr lang="en-US" sz="3400" dirty="0">
                <a:solidFill>
                  <a:prstClr val="white"/>
                </a:solidFill>
                <a:latin typeface="Aptos Display" panose="020B0004020202020204" pitchFamily="34" charset="0"/>
                <a:cs typeface="Calibri Light" panose="020F0302020204030204" pitchFamily="34" charset="0"/>
              </a:rPr>
              <a:t>“I used to be excited about my building closeness with my Christian friends...”</a:t>
            </a:r>
          </a:p>
          <a:p>
            <a:pPr marL="466725" lvl="3">
              <a:spcBef>
                <a:spcPts val="0"/>
              </a:spcBef>
              <a:spcAft>
                <a:spcPts val="0"/>
              </a:spcAft>
              <a:buSzPct val="100000"/>
            </a:pPr>
            <a:r>
              <a:rPr lang="en-US" sz="3400" dirty="0">
                <a:solidFill>
                  <a:prstClr val="white"/>
                </a:solidFill>
                <a:latin typeface="Aptos Display" panose="020B0004020202020204" pitchFamily="34" charset="0"/>
                <a:cs typeface="Calibri Light" panose="020F0302020204030204" pitchFamily="34" charset="0"/>
              </a:rPr>
              <a:t>“But now they just irritate me.” </a:t>
            </a:r>
          </a:p>
          <a:p>
            <a:pPr marL="466725" lvl="3" indent="-450850">
              <a:spcBef>
                <a:spcPts val="0"/>
              </a:spcBef>
              <a:spcAft>
                <a:spcPts val="0"/>
              </a:spcAft>
              <a:buSzPct val="100000"/>
              <a:buFont typeface="Arial" panose="020B0604020202020204" pitchFamily="34" charset="0"/>
              <a:buChar char="•"/>
            </a:pPr>
            <a:r>
              <a:rPr lang="en-US" sz="3400" dirty="0">
                <a:solidFill>
                  <a:prstClr val="white"/>
                </a:solidFill>
                <a:latin typeface="Aptos Display" panose="020B0004020202020204" pitchFamily="34" charset="0"/>
                <a:cs typeface="Calibri Light" panose="020F0302020204030204" pitchFamily="34" charset="0"/>
              </a:rPr>
              <a:t>“I used to take an interest in my Christian roommates’ lives...”</a:t>
            </a:r>
          </a:p>
          <a:p>
            <a:pPr marL="473075" lvl="4">
              <a:spcBef>
                <a:spcPts val="0"/>
              </a:spcBef>
              <a:spcAft>
                <a:spcPts val="0"/>
              </a:spcAft>
              <a:buSzPct val="100000"/>
            </a:pPr>
            <a:r>
              <a:rPr lang="en-US" sz="3400" dirty="0">
                <a:solidFill>
                  <a:prstClr val="white"/>
                </a:solidFill>
                <a:latin typeface="Aptos Display" panose="020B0004020202020204" pitchFamily="34" charset="0"/>
                <a:cs typeface="Calibri Light" panose="020F0302020204030204" pitchFamily="34" charset="0"/>
              </a:rPr>
              <a:t>“But now it feels like we’re like strangers passing in the hallway”</a:t>
            </a:r>
            <a:endParaRPr lang="en-US" sz="6000" dirty="0">
              <a:solidFill>
                <a:prstClr val="white"/>
              </a:solidFill>
              <a:latin typeface="Aptos Display" panose="020B0004020202020204" pitchFamily="34" charset="0"/>
              <a:cs typeface="Calibri Light" panose="020F0302020204030204" pitchFamily="34" charset="0"/>
            </a:endParaRPr>
          </a:p>
        </p:txBody>
      </p:sp>
    </p:spTree>
    <p:extLst>
      <p:ext uri="{BB962C8B-B14F-4D97-AF65-F5344CB8AC3E}">
        <p14:creationId xmlns:p14="http://schemas.microsoft.com/office/powerpoint/2010/main" val="288141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4B8AE-948D-F857-1BA9-42A177656FA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E079821A-073F-4EB9-0DDA-E6BD3A834427}"/>
              </a:ext>
            </a:extLst>
          </p:cNvPr>
          <p:cNvSpPr txBox="1">
            <a:spLocks noChangeArrowheads="1"/>
          </p:cNvSpPr>
          <p:nvPr/>
        </p:nvSpPr>
        <p:spPr bwMode="auto">
          <a:xfrm>
            <a:off x="304800" y="1295401"/>
            <a:ext cx="11537430" cy="4770537"/>
          </a:xfrm>
          <a:prstGeom prst="rect">
            <a:avLst/>
          </a:prstGeom>
          <a:noFill/>
          <a:ln w="9525">
            <a:noFill/>
            <a:miter lim="800000"/>
            <a:headEnd/>
            <a:tailEnd/>
          </a:ln>
        </p:spPr>
        <p:txBody>
          <a:bodyPr wrap="square">
            <a:spAutoFit/>
          </a:bodyPr>
          <a:lstStyle/>
          <a:p>
            <a:pPr indent="473075"/>
            <a:r>
              <a:rPr lang="en-US" sz="3800" dirty="0">
                <a:solidFill>
                  <a:schemeClr val="tx1">
                    <a:lumMod val="50000"/>
                    <a:lumOff val="50000"/>
                  </a:schemeClr>
                </a:solidFill>
                <a:latin typeface="Aptos Display" panose="020B0004020202020204" pitchFamily="34" charset="0"/>
              </a:rPr>
              <a:t> </a:t>
            </a:r>
            <a:r>
              <a:rPr lang="en-US" sz="3800" baseline="30000" dirty="0">
                <a:solidFill>
                  <a:schemeClr val="tx1">
                    <a:lumMod val="50000"/>
                    <a:lumOff val="50000"/>
                  </a:schemeClr>
                </a:solidFill>
                <a:latin typeface="Aptos Display" panose="020B0004020202020204" pitchFamily="34" charset="0"/>
              </a:rPr>
              <a:t>3 </a:t>
            </a:r>
            <a:r>
              <a:rPr lang="en-US" sz="3800" dirty="0">
                <a:solidFill>
                  <a:schemeClr val="tx1">
                    <a:lumMod val="50000"/>
                    <a:lumOff val="50000"/>
                  </a:schemeClr>
                </a:solidFill>
                <a:latin typeface="Aptos Display" panose="020B0004020202020204" pitchFamily="34" charset="0"/>
              </a:rPr>
              <a:t>You have persevered and have endured hardships for my name, and have not grown weary. </a:t>
            </a:r>
            <a:endParaRPr lang="en-US" sz="3800" baseline="30000" dirty="0">
              <a:solidFill>
                <a:schemeClr val="tx1">
                  <a:lumMod val="50000"/>
                  <a:lumOff val="50000"/>
                </a:schemeClr>
              </a:solidFill>
              <a:latin typeface="Aptos Display" panose="020B0004020202020204" pitchFamily="34" charset="0"/>
            </a:endParaRPr>
          </a:p>
          <a:p>
            <a:pPr indent="473075"/>
            <a:r>
              <a:rPr lang="en-US" sz="3800" baseline="30000" dirty="0">
                <a:solidFill>
                  <a:schemeClr val="tx1">
                    <a:lumMod val="50000"/>
                    <a:lumOff val="50000"/>
                  </a:schemeClr>
                </a:solidFill>
                <a:latin typeface="Aptos Display" panose="020B0004020202020204" pitchFamily="34" charset="0"/>
              </a:rPr>
              <a:t>4 </a:t>
            </a:r>
            <a:r>
              <a:rPr lang="en-US" sz="3800" dirty="0">
                <a:solidFill>
                  <a:schemeClr val="tx1">
                    <a:lumMod val="50000"/>
                    <a:lumOff val="50000"/>
                  </a:schemeClr>
                </a:solidFill>
                <a:latin typeface="Aptos Display" panose="020B0004020202020204" pitchFamily="34" charset="0"/>
              </a:rPr>
              <a:t>Yet I hold this against you: You have forsaken the love you had at first. </a:t>
            </a:r>
            <a:r>
              <a:rPr lang="en-US" sz="3800" baseline="30000" dirty="0">
                <a:solidFill>
                  <a:schemeClr val="tx1">
                    <a:lumMod val="50000"/>
                    <a:lumOff val="50000"/>
                  </a:schemeClr>
                </a:solidFill>
                <a:latin typeface="Aptos Display" panose="020B0004020202020204" pitchFamily="34" charset="0"/>
              </a:rPr>
              <a:t>5 </a:t>
            </a:r>
            <a:r>
              <a:rPr lang="en-US" sz="3800" dirty="0">
                <a:solidFill>
                  <a:schemeClr val="bg1"/>
                </a:solidFill>
                <a:latin typeface="Aptos Display" panose="020B0004020202020204" pitchFamily="34" charset="0"/>
              </a:rPr>
              <a:t>Remember </a:t>
            </a:r>
            <a:r>
              <a:rPr lang="en-US" sz="3800" dirty="0">
                <a:solidFill>
                  <a:schemeClr val="tx1">
                    <a:lumMod val="50000"/>
                    <a:lumOff val="50000"/>
                  </a:schemeClr>
                </a:solidFill>
                <a:latin typeface="Aptos Display" panose="020B0004020202020204" pitchFamily="34" charset="0"/>
              </a:rPr>
              <a:t>from where you have fallen! Repent and do the things you did at first. If you do not repent, I will come to you and remove your lampstand from its place. </a:t>
            </a:r>
            <a:r>
              <a:rPr lang="en-US" sz="3800" baseline="30000" dirty="0">
                <a:solidFill>
                  <a:schemeClr val="tx1">
                    <a:lumMod val="50000"/>
                    <a:lumOff val="50000"/>
                  </a:schemeClr>
                </a:solidFill>
                <a:latin typeface="Aptos Display" panose="020B0004020202020204" pitchFamily="34" charset="0"/>
              </a:rPr>
              <a:t>6 </a:t>
            </a:r>
            <a:r>
              <a:rPr lang="en-US" sz="3800" dirty="0">
                <a:solidFill>
                  <a:schemeClr val="tx1">
                    <a:lumMod val="50000"/>
                    <a:lumOff val="50000"/>
                  </a:schemeClr>
                </a:solidFill>
                <a:latin typeface="Aptos Display" panose="020B0004020202020204" pitchFamily="34" charset="0"/>
              </a:rPr>
              <a:t>But you have this in your favor: You hate the practices of the Nicolaitans, which I also hate. </a:t>
            </a:r>
          </a:p>
        </p:txBody>
      </p:sp>
      <p:sp>
        <p:nvSpPr>
          <p:cNvPr id="8" name="TextBox 7">
            <a:extLst>
              <a:ext uri="{FF2B5EF4-FFF2-40B4-BE49-F238E27FC236}">
                <a16:creationId xmlns:a16="http://schemas.microsoft.com/office/drawing/2014/main" id="{E278D97E-0428-D22C-E385-0AA6B0399964}"/>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404780C8-E61C-1161-AA04-FBD54D0C1E46}"/>
              </a:ext>
            </a:extLst>
          </p:cNvPr>
          <p:cNvSpPr>
            <a:spLocks noChangeArrowheads="1"/>
          </p:cNvSpPr>
          <p:nvPr/>
        </p:nvSpPr>
        <p:spPr bwMode="auto">
          <a:xfrm>
            <a:off x="251085" y="1295401"/>
            <a:ext cx="11712315" cy="5342466"/>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1F05848F-917F-BDE1-D181-F98321B270A2}"/>
              </a:ext>
            </a:extLst>
          </p:cNvPr>
          <p:cNvSpPr txBox="1">
            <a:spLocks noChangeArrowheads="1"/>
          </p:cNvSpPr>
          <p:nvPr/>
        </p:nvSpPr>
        <p:spPr bwMode="auto">
          <a:xfrm>
            <a:off x="290420" y="1411216"/>
            <a:ext cx="11612105" cy="5232202"/>
          </a:xfrm>
          <a:prstGeom prst="rect">
            <a:avLst/>
          </a:prstGeom>
          <a:noFill/>
          <a:ln w="38100">
            <a:noFill/>
            <a:miter lim="800000"/>
            <a:headEnd/>
            <a:tailEnd/>
          </a:ln>
        </p:spPr>
        <p:txBody>
          <a:bodyPr wrap="square">
            <a:spAutoFit/>
          </a:bodyPr>
          <a:lstStyle/>
          <a:p>
            <a:pPr marL="15875" lvl="3">
              <a:spcBef>
                <a:spcPts val="0"/>
              </a:spcBef>
              <a:spcAft>
                <a:spcPts val="0"/>
              </a:spcAft>
              <a:buSzPct val="100000"/>
            </a:pPr>
            <a:r>
              <a:rPr lang="en-US" sz="3600" i="1" dirty="0">
                <a:solidFill>
                  <a:prstClr val="white"/>
                </a:solidFill>
                <a:latin typeface="Aptos Display" panose="020B0004020202020204" pitchFamily="34" charset="0"/>
                <a:cs typeface="Calibri Light" panose="020F0302020204030204" pitchFamily="34" charset="0"/>
              </a:rPr>
              <a:t>In other love for others</a:t>
            </a:r>
          </a:p>
          <a:p>
            <a:pPr marL="466725" lvl="3" indent="-450850">
              <a:spcBef>
                <a:spcPts val="0"/>
              </a:spcBef>
              <a:spcAft>
                <a:spcPts val="0"/>
              </a:spcAft>
              <a:buSzPct val="100000"/>
              <a:buFont typeface="Arial" panose="020B0604020202020204" pitchFamily="34" charset="0"/>
              <a:buChar char="•"/>
            </a:pPr>
            <a:r>
              <a:rPr lang="en-US" sz="3400" dirty="0">
                <a:solidFill>
                  <a:prstClr val="white"/>
                </a:solidFill>
                <a:latin typeface="Aptos Display" panose="020B0004020202020204" pitchFamily="34" charset="0"/>
                <a:cs typeface="Calibri Light" panose="020F0302020204030204" pitchFamily="34" charset="0"/>
              </a:rPr>
              <a:t>“I used to think about and pray for people in my group...”</a:t>
            </a:r>
          </a:p>
          <a:p>
            <a:pPr marL="473075" lvl="4">
              <a:spcBef>
                <a:spcPts val="0"/>
              </a:spcBef>
              <a:spcAft>
                <a:spcPts val="0"/>
              </a:spcAft>
              <a:buSzPct val="100000"/>
            </a:pPr>
            <a:r>
              <a:rPr lang="en-US" sz="3400" dirty="0">
                <a:solidFill>
                  <a:prstClr val="white"/>
                </a:solidFill>
                <a:latin typeface="Aptos Display" panose="020B0004020202020204" pitchFamily="34" charset="0"/>
                <a:cs typeface="Calibri Light" panose="020F0302020204030204" pitchFamily="34" charset="0"/>
              </a:rPr>
              <a:t>“But now my mind is preoccupied with things I need to do and stuff I need to accomplish.”</a:t>
            </a:r>
          </a:p>
          <a:p>
            <a:pPr marL="466725" lvl="3" indent="-450850">
              <a:spcBef>
                <a:spcPts val="0"/>
              </a:spcBef>
              <a:spcAft>
                <a:spcPts val="0"/>
              </a:spcAft>
              <a:buSzPct val="100000"/>
              <a:buFont typeface="Arial" panose="020B0604020202020204" pitchFamily="34" charset="0"/>
              <a:buChar char="•"/>
            </a:pPr>
            <a:r>
              <a:rPr lang="en-US" sz="3400" dirty="0">
                <a:solidFill>
                  <a:prstClr val="white"/>
                </a:solidFill>
                <a:latin typeface="Aptos Display" panose="020B0004020202020204" pitchFamily="34" charset="0"/>
                <a:cs typeface="Calibri Light" panose="020F0302020204030204" pitchFamily="34" charset="0"/>
              </a:rPr>
              <a:t>“I used to enjoy hanging out with people after meetings and getting to know them... </a:t>
            </a:r>
          </a:p>
          <a:p>
            <a:pPr marL="473075" lvl="4">
              <a:spcBef>
                <a:spcPts val="0"/>
              </a:spcBef>
              <a:spcAft>
                <a:spcPts val="0"/>
              </a:spcAft>
              <a:buSzPct val="100000"/>
            </a:pPr>
            <a:r>
              <a:rPr lang="en-US" sz="3400" dirty="0">
                <a:solidFill>
                  <a:prstClr val="white"/>
                </a:solidFill>
                <a:latin typeface="Aptos Display" panose="020B0004020202020204" pitchFamily="34" charset="0"/>
                <a:cs typeface="Calibri Light" panose="020F0302020204030204" pitchFamily="34" charset="0"/>
              </a:rPr>
              <a:t>“But now I don’t see the point; it’s just the same old people there.”</a:t>
            </a:r>
            <a:endParaRPr lang="en-US" sz="6000" dirty="0">
              <a:solidFill>
                <a:prstClr val="white"/>
              </a:solidFill>
              <a:latin typeface="Aptos Display" panose="020B0004020202020204" pitchFamily="34" charset="0"/>
              <a:cs typeface="Calibri Light" panose="020F0302020204030204" pitchFamily="34" charset="0"/>
            </a:endParaRPr>
          </a:p>
          <a:p>
            <a:pPr marL="473075" lvl="4">
              <a:spcBef>
                <a:spcPts val="0"/>
              </a:spcBef>
              <a:spcAft>
                <a:spcPts val="0"/>
              </a:spcAft>
              <a:buSzPct val="100000"/>
            </a:pPr>
            <a:endParaRPr lang="en-US" sz="6000" dirty="0">
              <a:solidFill>
                <a:prstClr val="white"/>
              </a:solidFill>
              <a:latin typeface="Aptos Display" panose="020B0004020202020204" pitchFamily="34" charset="0"/>
              <a:cs typeface="Calibri Light" panose="020F0302020204030204" pitchFamily="34" charset="0"/>
            </a:endParaRPr>
          </a:p>
        </p:txBody>
      </p:sp>
    </p:spTree>
    <p:extLst>
      <p:ext uri="{BB962C8B-B14F-4D97-AF65-F5344CB8AC3E}">
        <p14:creationId xmlns:p14="http://schemas.microsoft.com/office/powerpoint/2010/main" val="428365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33A49-F64A-D83C-D9AC-39030D0BAA28}"/>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CBAB2DD0-DB5D-80C4-2BA9-2F6686423864}"/>
              </a:ext>
            </a:extLst>
          </p:cNvPr>
          <p:cNvSpPr txBox="1">
            <a:spLocks noChangeArrowheads="1"/>
          </p:cNvSpPr>
          <p:nvPr/>
        </p:nvSpPr>
        <p:spPr bwMode="auto">
          <a:xfrm>
            <a:off x="304800" y="1295401"/>
            <a:ext cx="11537430" cy="4770537"/>
          </a:xfrm>
          <a:prstGeom prst="rect">
            <a:avLst/>
          </a:prstGeom>
          <a:noFill/>
          <a:ln w="9525">
            <a:noFill/>
            <a:miter lim="800000"/>
            <a:headEnd/>
            <a:tailEnd/>
          </a:ln>
        </p:spPr>
        <p:txBody>
          <a:bodyPr wrap="square">
            <a:spAutoFit/>
          </a:bodyPr>
          <a:lstStyle/>
          <a:p>
            <a:pPr indent="473075"/>
            <a:r>
              <a:rPr lang="en-US" sz="3800" dirty="0">
                <a:solidFill>
                  <a:schemeClr val="tx1">
                    <a:lumMod val="50000"/>
                    <a:lumOff val="50000"/>
                  </a:schemeClr>
                </a:solidFill>
                <a:latin typeface="Aptos Display" panose="020B0004020202020204" pitchFamily="34" charset="0"/>
              </a:rPr>
              <a:t> </a:t>
            </a:r>
            <a:r>
              <a:rPr lang="en-US" sz="3800" baseline="30000" dirty="0">
                <a:solidFill>
                  <a:schemeClr val="tx1">
                    <a:lumMod val="50000"/>
                    <a:lumOff val="50000"/>
                  </a:schemeClr>
                </a:solidFill>
                <a:latin typeface="Aptos Display" panose="020B0004020202020204" pitchFamily="34" charset="0"/>
              </a:rPr>
              <a:t>3 </a:t>
            </a:r>
            <a:r>
              <a:rPr lang="en-US" sz="3800" dirty="0">
                <a:solidFill>
                  <a:schemeClr val="tx1">
                    <a:lumMod val="50000"/>
                    <a:lumOff val="50000"/>
                  </a:schemeClr>
                </a:solidFill>
                <a:latin typeface="Aptos Display" panose="020B0004020202020204" pitchFamily="34" charset="0"/>
              </a:rPr>
              <a:t>You have persevered and have endured hardships for my name, and have not grown weary. </a:t>
            </a:r>
            <a:endParaRPr lang="en-US" sz="3800" baseline="30000" dirty="0">
              <a:solidFill>
                <a:schemeClr val="tx1">
                  <a:lumMod val="50000"/>
                  <a:lumOff val="50000"/>
                </a:schemeClr>
              </a:solidFill>
              <a:latin typeface="Aptos Display" panose="020B0004020202020204" pitchFamily="34" charset="0"/>
            </a:endParaRPr>
          </a:p>
          <a:p>
            <a:pPr indent="473075"/>
            <a:r>
              <a:rPr lang="en-US" sz="3800" baseline="30000" dirty="0">
                <a:solidFill>
                  <a:schemeClr val="tx1">
                    <a:lumMod val="50000"/>
                    <a:lumOff val="50000"/>
                  </a:schemeClr>
                </a:solidFill>
                <a:latin typeface="Aptos Display" panose="020B0004020202020204" pitchFamily="34" charset="0"/>
              </a:rPr>
              <a:t>4 </a:t>
            </a:r>
            <a:r>
              <a:rPr lang="en-US" sz="3800" dirty="0">
                <a:solidFill>
                  <a:schemeClr val="tx1">
                    <a:lumMod val="50000"/>
                    <a:lumOff val="50000"/>
                  </a:schemeClr>
                </a:solidFill>
                <a:latin typeface="Aptos Display" panose="020B0004020202020204" pitchFamily="34" charset="0"/>
              </a:rPr>
              <a:t>Yet I hold this against you: You have forsaken the love you had at first. </a:t>
            </a:r>
            <a:r>
              <a:rPr lang="en-US" sz="3800" baseline="30000" dirty="0">
                <a:solidFill>
                  <a:schemeClr val="tx1">
                    <a:lumMod val="50000"/>
                    <a:lumOff val="50000"/>
                  </a:schemeClr>
                </a:solidFill>
                <a:latin typeface="Aptos Display" panose="020B0004020202020204" pitchFamily="34" charset="0"/>
              </a:rPr>
              <a:t>5 </a:t>
            </a:r>
            <a:r>
              <a:rPr lang="en-US" sz="3800" dirty="0">
                <a:solidFill>
                  <a:schemeClr val="bg1"/>
                </a:solidFill>
                <a:latin typeface="Aptos Display" panose="020B0004020202020204" pitchFamily="34" charset="0"/>
              </a:rPr>
              <a:t>Remember </a:t>
            </a:r>
            <a:r>
              <a:rPr lang="en-US" sz="3800" dirty="0">
                <a:solidFill>
                  <a:schemeClr val="tx1">
                    <a:lumMod val="50000"/>
                    <a:lumOff val="50000"/>
                  </a:schemeClr>
                </a:solidFill>
                <a:latin typeface="Aptos Display" panose="020B0004020202020204" pitchFamily="34" charset="0"/>
              </a:rPr>
              <a:t>from where you have fallen! Repent and do the things you did at first. If you do not repent, I will come to you and remove your lampstand from its place. </a:t>
            </a:r>
            <a:r>
              <a:rPr lang="en-US" sz="3800" baseline="30000" dirty="0">
                <a:solidFill>
                  <a:schemeClr val="tx1">
                    <a:lumMod val="50000"/>
                    <a:lumOff val="50000"/>
                  </a:schemeClr>
                </a:solidFill>
                <a:latin typeface="Aptos Display" panose="020B0004020202020204" pitchFamily="34" charset="0"/>
              </a:rPr>
              <a:t>6 </a:t>
            </a:r>
            <a:r>
              <a:rPr lang="en-US" sz="3800" dirty="0">
                <a:solidFill>
                  <a:schemeClr val="tx1">
                    <a:lumMod val="50000"/>
                    <a:lumOff val="50000"/>
                  </a:schemeClr>
                </a:solidFill>
                <a:latin typeface="Aptos Display" panose="020B0004020202020204" pitchFamily="34" charset="0"/>
              </a:rPr>
              <a:t>But you have this in your favor: You hate the practices of the Nicolaitans, which I also hate. </a:t>
            </a:r>
          </a:p>
        </p:txBody>
      </p:sp>
      <p:sp>
        <p:nvSpPr>
          <p:cNvPr id="8" name="TextBox 7">
            <a:extLst>
              <a:ext uri="{FF2B5EF4-FFF2-40B4-BE49-F238E27FC236}">
                <a16:creationId xmlns:a16="http://schemas.microsoft.com/office/drawing/2014/main" id="{28D41E8B-EC25-6D1F-9A4A-7641708F944F}"/>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83E6F39F-55E3-57B7-10B1-57B5E808B374}"/>
              </a:ext>
            </a:extLst>
          </p:cNvPr>
          <p:cNvSpPr>
            <a:spLocks noChangeArrowheads="1"/>
          </p:cNvSpPr>
          <p:nvPr/>
        </p:nvSpPr>
        <p:spPr bwMode="auto">
          <a:xfrm>
            <a:off x="251085" y="1295401"/>
            <a:ext cx="11712315" cy="5342466"/>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0A858BD7-E7B9-267E-EBF5-07DB1E74D513}"/>
              </a:ext>
            </a:extLst>
          </p:cNvPr>
          <p:cNvSpPr txBox="1">
            <a:spLocks noChangeArrowheads="1"/>
          </p:cNvSpPr>
          <p:nvPr/>
        </p:nvSpPr>
        <p:spPr bwMode="auto">
          <a:xfrm>
            <a:off x="290420" y="1411216"/>
            <a:ext cx="11612105" cy="4308872"/>
          </a:xfrm>
          <a:prstGeom prst="rect">
            <a:avLst/>
          </a:prstGeom>
          <a:noFill/>
          <a:ln w="38100">
            <a:noFill/>
            <a:miter lim="800000"/>
            <a:headEnd/>
            <a:tailEnd/>
          </a:ln>
        </p:spPr>
        <p:txBody>
          <a:bodyPr wrap="square">
            <a:spAutoFit/>
          </a:bodyPr>
          <a:lstStyle/>
          <a:p>
            <a:pPr marL="15875" lvl="3">
              <a:spcBef>
                <a:spcPts val="0"/>
              </a:spcBef>
              <a:spcAft>
                <a:spcPts val="0"/>
              </a:spcAft>
              <a:buSzPct val="100000"/>
            </a:pPr>
            <a:r>
              <a:rPr lang="en-US" sz="3600" i="1" dirty="0">
                <a:solidFill>
                  <a:prstClr val="white"/>
                </a:solidFill>
                <a:latin typeface="Aptos Display" panose="020B0004020202020204" pitchFamily="34" charset="0"/>
                <a:cs typeface="Calibri Light" panose="020F0302020204030204" pitchFamily="34" charset="0"/>
              </a:rPr>
              <a:t>In our love for God </a:t>
            </a:r>
          </a:p>
          <a:p>
            <a:pPr marL="466725" lvl="3" indent="-450850">
              <a:spcBef>
                <a:spcPts val="0"/>
              </a:spcBef>
              <a:spcAft>
                <a:spcPts val="0"/>
              </a:spcAft>
              <a:buSzPct val="100000"/>
              <a:buFont typeface="Arial" panose="020B0604020202020204" pitchFamily="34" charset="0"/>
              <a:buChar char="•"/>
            </a:pPr>
            <a:r>
              <a:rPr lang="en-US" sz="3400" dirty="0">
                <a:solidFill>
                  <a:prstClr val="white"/>
                </a:solidFill>
                <a:latin typeface="Aptos Display" panose="020B0004020202020204" pitchFamily="34" charset="0"/>
                <a:cs typeface="Calibri Light" panose="020F0302020204030204" pitchFamily="34" charset="0"/>
              </a:rPr>
              <a:t>“I used to share what was on my mind with God in prayer...”</a:t>
            </a:r>
          </a:p>
          <a:p>
            <a:pPr marL="463550" lvl="3">
              <a:spcBef>
                <a:spcPts val="0"/>
              </a:spcBef>
              <a:spcAft>
                <a:spcPts val="0"/>
              </a:spcAft>
              <a:buSzPct val="100000"/>
            </a:pPr>
            <a:r>
              <a:rPr lang="en-US" sz="3400" dirty="0">
                <a:solidFill>
                  <a:prstClr val="white"/>
                </a:solidFill>
                <a:latin typeface="Aptos Display" panose="020B0004020202020204" pitchFamily="34" charset="0"/>
                <a:cs typeface="Calibri Light" panose="020F0302020204030204" pitchFamily="34" charset="0"/>
              </a:rPr>
              <a:t>“But now I feel like prayer is a functional thing I have to check off my list.”</a:t>
            </a:r>
          </a:p>
          <a:p>
            <a:pPr marL="466725" lvl="3" indent="-450850">
              <a:spcBef>
                <a:spcPts val="0"/>
              </a:spcBef>
              <a:spcAft>
                <a:spcPts val="0"/>
              </a:spcAft>
              <a:buSzPct val="100000"/>
              <a:buFont typeface="Arial" panose="020B0604020202020204" pitchFamily="34" charset="0"/>
              <a:buChar char="•"/>
            </a:pPr>
            <a:r>
              <a:rPr lang="en-US" sz="3400" dirty="0">
                <a:solidFill>
                  <a:prstClr val="white"/>
                </a:solidFill>
                <a:latin typeface="Aptos Display" panose="020B0004020202020204" pitchFamily="34" charset="0"/>
                <a:cs typeface="Calibri Light" panose="020F0302020204030204" pitchFamily="34" charset="0"/>
              </a:rPr>
              <a:t>“I use feel energized serving God and accomplishing his purposes…”</a:t>
            </a:r>
          </a:p>
          <a:p>
            <a:pPr marL="463550" lvl="3">
              <a:spcBef>
                <a:spcPts val="0"/>
              </a:spcBef>
              <a:spcAft>
                <a:spcPts val="0"/>
              </a:spcAft>
              <a:buSzPct val="100000"/>
            </a:pPr>
            <a:r>
              <a:rPr lang="en-US" sz="3400" dirty="0">
                <a:solidFill>
                  <a:prstClr val="white"/>
                </a:solidFill>
                <a:latin typeface="Aptos Display" panose="020B0004020202020204" pitchFamily="34" charset="0"/>
                <a:cs typeface="Calibri Light" panose="020F0302020204030204" pitchFamily="34" charset="0"/>
              </a:rPr>
              <a:t>“But now I feel more excited about my career, hobbies, and purchases.” </a:t>
            </a:r>
            <a:endParaRPr lang="en-US" sz="9600" dirty="0">
              <a:solidFill>
                <a:prstClr val="white"/>
              </a:solidFill>
              <a:latin typeface="Aptos Display" panose="020B0004020202020204" pitchFamily="34" charset="0"/>
              <a:cs typeface="Calibri Light" panose="020F0302020204030204" pitchFamily="34" charset="0"/>
            </a:endParaRPr>
          </a:p>
        </p:txBody>
      </p:sp>
    </p:spTree>
    <p:extLst>
      <p:ext uri="{BB962C8B-B14F-4D97-AF65-F5344CB8AC3E}">
        <p14:creationId xmlns:p14="http://schemas.microsoft.com/office/powerpoint/2010/main" val="36235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B1291-76C7-11FD-B144-21C3278CA604}"/>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47D69E82-5364-6753-2115-D64F33CC32A3}"/>
              </a:ext>
            </a:extLst>
          </p:cNvPr>
          <p:cNvSpPr txBox="1">
            <a:spLocks noChangeArrowheads="1"/>
          </p:cNvSpPr>
          <p:nvPr/>
        </p:nvSpPr>
        <p:spPr bwMode="auto">
          <a:xfrm>
            <a:off x="304800" y="1295401"/>
            <a:ext cx="11537430" cy="4770537"/>
          </a:xfrm>
          <a:prstGeom prst="rect">
            <a:avLst/>
          </a:prstGeom>
          <a:noFill/>
          <a:ln w="9525">
            <a:noFill/>
            <a:miter lim="800000"/>
            <a:headEnd/>
            <a:tailEnd/>
          </a:ln>
        </p:spPr>
        <p:txBody>
          <a:bodyPr wrap="square">
            <a:spAutoFit/>
          </a:bodyPr>
          <a:lstStyle/>
          <a:p>
            <a:pPr indent="473075"/>
            <a:r>
              <a:rPr lang="en-US" sz="3800" dirty="0">
                <a:solidFill>
                  <a:schemeClr val="tx1">
                    <a:lumMod val="50000"/>
                    <a:lumOff val="50000"/>
                  </a:schemeClr>
                </a:solidFill>
                <a:latin typeface="Aptos Display" panose="020B0004020202020204" pitchFamily="34" charset="0"/>
              </a:rPr>
              <a:t> </a:t>
            </a:r>
            <a:r>
              <a:rPr lang="en-US" sz="3800" baseline="30000" dirty="0">
                <a:solidFill>
                  <a:schemeClr val="tx1">
                    <a:lumMod val="50000"/>
                    <a:lumOff val="50000"/>
                  </a:schemeClr>
                </a:solidFill>
                <a:latin typeface="Aptos Display" panose="020B0004020202020204" pitchFamily="34" charset="0"/>
              </a:rPr>
              <a:t>3 </a:t>
            </a:r>
            <a:r>
              <a:rPr lang="en-US" sz="3800" dirty="0">
                <a:solidFill>
                  <a:schemeClr val="tx1">
                    <a:lumMod val="50000"/>
                    <a:lumOff val="50000"/>
                  </a:schemeClr>
                </a:solidFill>
                <a:latin typeface="Aptos Display" panose="020B0004020202020204" pitchFamily="34" charset="0"/>
              </a:rPr>
              <a:t>You have persevered and have endured hardships for my name, and have not grown weary. </a:t>
            </a:r>
            <a:endParaRPr lang="en-US" sz="3800" baseline="30000" dirty="0">
              <a:solidFill>
                <a:schemeClr val="tx1">
                  <a:lumMod val="50000"/>
                  <a:lumOff val="50000"/>
                </a:schemeClr>
              </a:solidFill>
              <a:latin typeface="Aptos Display" panose="020B0004020202020204" pitchFamily="34" charset="0"/>
            </a:endParaRPr>
          </a:p>
          <a:p>
            <a:pPr indent="473075"/>
            <a:r>
              <a:rPr lang="en-US" sz="3800" baseline="30000" dirty="0">
                <a:solidFill>
                  <a:schemeClr val="tx1">
                    <a:lumMod val="50000"/>
                    <a:lumOff val="50000"/>
                  </a:schemeClr>
                </a:solidFill>
                <a:latin typeface="Aptos Display" panose="020B0004020202020204" pitchFamily="34" charset="0"/>
              </a:rPr>
              <a:t>4 </a:t>
            </a:r>
            <a:r>
              <a:rPr lang="en-US" sz="3800" dirty="0">
                <a:solidFill>
                  <a:schemeClr val="tx1">
                    <a:lumMod val="50000"/>
                    <a:lumOff val="50000"/>
                  </a:schemeClr>
                </a:solidFill>
                <a:latin typeface="Aptos Display" panose="020B0004020202020204" pitchFamily="34" charset="0"/>
              </a:rPr>
              <a:t>Yet I hold this against you: You have forsaken the love you had at first. </a:t>
            </a:r>
            <a:r>
              <a:rPr lang="en-US" sz="3800" baseline="30000" dirty="0">
                <a:solidFill>
                  <a:schemeClr val="tx1">
                    <a:lumMod val="50000"/>
                    <a:lumOff val="50000"/>
                  </a:schemeClr>
                </a:solidFill>
                <a:latin typeface="Aptos Display" panose="020B0004020202020204" pitchFamily="34" charset="0"/>
              </a:rPr>
              <a:t>5 </a:t>
            </a:r>
            <a:r>
              <a:rPr lang="en-US" sz="3800" dirty="0">
                <a:solidFill>
                  <a:schemeClr val="bg1"/>
                </a:solidFill>
                <a:latin typeface="Aptos Display" panose="020B0004020202020204" pitchFamily="34" charset="0"/>
              </a:rPr>
              <a:t>Remember </a:t>
            </a:r>
            <a:r>
              <a:rPr lang="en-US" sz="3800" dirty="0">
                <a:solidFill>
                  <a:schemeClr val="tx1">
                    <a:lumMod val="50000"/>
                    <a:lumOff val="50000"/>
                  </a:schemeClr>
                </a:solidFill>
                <a:latin typeface="Aptos Display" panose="020B0004020202020204" pitchFamily="34" charset="0"/>
              </a:rPr>
              <a:t>from where you have fallen! Repent and do the things you did at first. If you do not repent, I will come to you and remove your lampstand from its place. </a:t>
            </a:r>
            <a:r>
              <a:rPr lang="en-US" sz="3800" baseline="30000" dirty="0">
                <a:solidFill>
                  <a:schemeClr val="tx1">
                    <a:lumMod val="50000"/>
                    <a:lumOff val="50000"/>
                  </a:schemeClr>
                </a:solidFill>
                <a:latin typeface="Aptos Display" panose="020B0004020202020204" pitchFamily="34" charset="0"/>
              </a:rPr>
              <a:t>6 </a:t>
            </a:r>
            <a:r>
              <a:rPr lang="en-US" sz="3800" dirty="0">
                <a:solidFill>
                  <a:schemeClr val="tx1">
                    <a:lumMod val="50000"/>
                    <a:lumOff val="50000"/>
                  </a:schemeClr>
                </a:solidFill>
                <a:latin typeface="Aptos Display" panose="020B0004020202020204" pitchFamily="34" charset="0"/>
              </a:rPr>
              <a:t>But you have this in your favor: You hate the practices of the Nicolaitans, which I also hate. </a:t>
            </a:r>
          </a:p>
        </p:txBody>
      </p:sp>
      <p:sp>
        <p:nvSpPr>
          <p:cNvPr id="8" name="TextBox 7">
            <a:extLst>
              <a:ext uri="{FF2B5EF4-FFF2-40B4-BE49-F238E27FC236}">
                <a16:creationId xmlns:a16="http://schemas.microsoft.com/office/drawing/2014/main" id="{4AA8F167-5667-276E-3F7A-9E4DB5F27634}"/>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280B22B3-CCAB-F7A3-F821-F9E05E844FC5}"/>
              </a:ext>
            </a:extLst>
          </p:cNvPr>
          <p:cNvSpPr>
            <a:spLocks noChangeArrowheads="1"/>
          </p:cNvSpPr>
          <p:nvPr/>
        </p:nvSpPr>
        <p:spPr bwMode="auto">
          <a:xfrm>
            <a:off x="251085" y="1295401"/>
            <a:ext cx="11712315" cy="5342466"/>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B63A4495-FC46-1EBE-0755-B991F5F77154}"/>
              </a:ext>
            </a:extLst>
          </p:cNvPr>
          <p:cNvSpPr txBox="1">
            <a:spLocks noChangeArrowheads="1"/>
          </p:cNvSpPr>
          <p:nvPr/>
        </p:nvSpPr>
        <p:spPr bwMode="auto">
          <a:xfrm>
            <a:off x="290420" y="1411216"/>
            <a:ext cx="11612105" cy="1692771"/>
          </a:xfrm>
          <a:prstGeom prst="rect">
            <a:avLst/>
          </a:prstGeom>
          <a:noFill/>
          <a:ln w="38100">
            <a:noFill/>
            <a:miter lim="800000"/>
            <a:headEnd/>
            <a:tailEnd/>
          </a:ln>
        </p:spPr>
        <p:txBody>
          <a:bodyPr wrap="square">
            <a:spAutoFit/>
          </a:bodyPr>
          <a:lstStyle/>
          <a:p>
            <a:pPr marL="15875" lvl="3">
              <a:spcBef>
                <a:spcPts val="0"/>
              </a:spcBef>
              <a:spcAft>
                <a:spcPts val="0"/>
              </a:spcAft>
              <a:buSzPct val="100000"/>
            </a:pPr>
            <a:r>
              <a:rPr lang="en-US" sz="3600" i="1" dirty="0">
                <a:solidFill>
                  <a:prstClr val="white"/>
                </a:solidFill>
                <a:latin typeface="Aptos Display" panose="020B0004020202020204" pitchFamily="34" charset="0"/>
                <a:cs typeface="Calibri Light" panose="020F0302020204030204" pitchFamily="34" charset="0"/>
              </a:rPr>
              <a:t>In our love for God </a:t>
            </a:r>
          </a:p>
          <a:p>
            <a:pPr marL="466725" lvl="3" indent="-450850">
              <a:spcBef>
                <a:spcPts val="0"/>
              </a:spcBef>
              <a:spcAft>
                <a:spcPts val="0"/>
              </a:spcAft>
              <a:buSzPct val="100000"/>
              <a:buFont typeface="Arial" panose="020B0604020202020204" pitchFamily="34" charset="0"/>
              <a:buChar char="•"/>
            </a:pPr>
            <a:r>
              <a:rPr lang="en-US" sz="3400" dirty="0">
                <a:solidFill>
                  <a:prstClr val="white"/>
                </a:solidFill>
                <a:latin typeface="Aptos Display" panose="020B0004020202020204" pitchFamily="34" charset="0"/>
                <a:cs typeface="Calibri Light" panose="020F0302020204030204" pitchFamily="34" charset="0"/>
              </a:rPr>
              <a:t>“I used to spend time with God every day...”</a:t>
            </a:r>
          </a:p>
          <a:p>
            <a:pPr marL="463550" lvl="3">
              <a:spcBef>
                <a:spcPts val="0"/>
              </a:spcBef>
              <a:spcAft>
                <a:spcPts val="0"/>
              </a:spcAft>
              <a:buSzPct val="100000"/>
            </a:pPr>
            <a:r>
              <a:rPr lang="en-US" sz="3400" dirty="0">
                <a:solidFill>
                  <a:prstClr val="white"/>
                </a:solidFill>
                <a:latin typeface="Aptos Display" panose="020B0004020202020204" pitchFamily="34" charset="0"/>
                <a:cs typeface="Calibri Light" panose="020F0302020204030204" pitchFamily="34" charset="0"/>
              </a:rPr>
              <a:t>“But now I don’t seem to find for it.”</a:t>
            </a:r>
          </a:p>
        </p:txBody>
      </p:sp>
    </p:spTree>
    <p:extLst>
      <p:ext uri="{BB962C8B-B14F-4D97-AF65-F5344CB8AC3E}">
        <p14:creationId xmlns:p14="http://schemas.microsoft.com/office/powerpoint/2010/main" val="191398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3FDCF-D6D8-3FAB-66A9-42D191BE7035}"/>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DF2B257B-2592-CE7A-896A-A5F3EA9B6EFB}"/>
              </a:ext>
            </a:extLst>
          </p:cNvPr>
          <p:cNvSpPr txBox="1">
            <a:spLocks noChangeArrowheads="1"/>
          </p:cNvSpPr>
          <p:nvPr/>
        </p:nvSpPr>
        <p:spPr bwMode="auto">
          <a:xfrm>
            <a:off x="304800" y="1295401"/>
            <a:ext cx="11537430" cy="4185761"/>
          </a:xfrm>
          <a:prstGeom prst="rect">
            <a:avLst/>
          </a:prstGeom>
          <a:noFill/>
          <a:ln w="9525">
            <a:noFill/>
            <a:miter lim="800000"/>
            <a:headEnd/>
            <a:tailEnd/>
          </a:ln>
        </p:spPr>
        <p:txBody>
          <a:bodyPr wrap="square">
            <a:spAutoFit/>
          </a:bodyPr>
          <a:lstStyle/>
          <a:p>
            <a:pPr indent="473075"/>
            <a:r>
              <a:rPr lang="en-US" sz="3800" dirty="0">
                <a:solidFill>
                  <a:schemeClr val="tx1">
                    <a:lumMod val="50000"/>
                    <a:lumOff val="50000"/>
                  </a:schemeClr>
                </a:solidFill>
                <a:latin typeface="Aptos Display" panose="020B0004020202020204" pitchFamily="34" charset="0"/>
              </a:rPr>
              <a:t> </a:t>
            </a:r>
            <a:r>
              <a:rPr lang="en-US" sz="3800" baseline="30000" dirty="0">
                <a:solidFill>
                  <a:schemeClr val="tx1">
                    <a:lumMod val="50000"/>
                    <a:lumOff val="50000"/>
                  </a:schemeClr>
                </a:solidFill>
                <a:latin typeface="Aptos Display" panose="020B0004020202020204" pitchFamily="34" charset="0"/>
              </a:rPr>
              <a:t>3 </a:t>
            </a:r>
            <a:r>
              <a:rPr lang="en-US" sz="3800" dirty="0">
                <a:solidFill>
                  <a:schemeClr val="tx1">
                    <a:lumMod val="50000"/>
                    <a:lumOff val="50000"/>
                  </a:schemeClr>
                </a:solidFill>
                <a:latin typeface="Aptos Display" panose="020B0004020202020204" pitchFamily="34" charset="0"/>
              </a:rPr>
              <a:t>You have persevered and have endured hardships for my name, and have not grown weary. </a:t>
            </a:r>
            <a:endParaRPr lang="en-US" sz="3800" baseline="30000" dirty="0">
              <a:solidFill>
                <a:schemeClr val="tx1">
                  <a:lumMod val="50000"/>
                  <a:lumOff val="50000"/>
                </a:schemeClr>
              </a:solidFill>
              <a:latin typeface="Aptos Display" panose="020B0004020202020204" pitchFamily="34" charset="0"/>
            </a:endParaRPr>
          </a:p>
          <a:p>
            <a:pPr indent="473075"/>
            <a:r>
              <a:rPr lang="en-US" sz="3800" baseline="30000" dirty="0">
                <a:solidFill>
                  <a:schemeClr val="tx1">
                    <a:lumMod val="50000"/>
                    <a:lumOff val="50000"/>
                  </a:schemeClr>
                </a:solidFill>
                <a:latin typeface="Aptos Display" panose="020B0004020202020204" pitchFamily="34" charset="0"/>
              </a:rPr>
              <a:t>4 </a:t>
            </a:r>
            <a:r>
              <a:rPr lang="en-US" sz="3800" dirty="0">
                <a:solidFill>
                  <a:schemeClr val="tx1">
                    <a:lumMod val="50000"/>
                    <a:lumOff val="50000"/>
                  </a:schemeClr>
                </a:solidFill>
                <a:latin typeface="Aptos Display" panose="020B0004020202020204" pitchFamily="34" charset="0"/>
              </a:rPr>
              <a:t>Yet I hold this against you: You have forsaken your first love. </a:t>
            </a:r>
            <a:r>
              <a:rPr lang="en-US" sz="3800" baseline="30000" dirty="0">
                <a:solidFill>
                  <a:schemeClr val="tx1">
                    <a:lumMod val="50000"/>
                    <a:lumOff val="50000"/>
                  </a:schemeClr>
                </a:solidFill>
                <a:latin typeface="Aptos Display" panose="020B0004020202020204" pitchFamily="34" charset="0"/>
              </a:rPr>
              <a:t>5 </a:t>
            </a:r>
            <a:r>
              <a:rPr lang="en-US" sz="3800" dirty="0">
                <a:solidFill>
                  <a:schemeClr val="tx1">
                    <a:lumMod val="50000"/>
                    <a:lumOff val="50000"/>
                  </a:schemeClr>
                </a:solidFill>
                <a:latin typeface="Aptos Display" panose="020B0004020202020204" pitchFamily="34" charset="0"/>
              </a:rPr>
              <a:t>Remember from where you have fallen! </a:t>
            </a:r>
            <a:r>
              <a:rPr lang="en-US" sz="3800" dirty="0">
                <a:solidFill>
                  <a:schemeClr val="bg1"/>
                </a:solidFill>
                <a:latin typeface="Aptos Display" panose="020B0004020202020204" pitchFamily="34" charset="0"/>
              </a:rPr>
              <a:t>Repent</a:t>
            </a:r>
            <a:r>
              <a:rPr lang="en-US" sz="3800" dirty="0">
                <a:solidFill>
                  <a:schemeClr val="tx1">
                    <a:lumMod val="50000"/>
                    <a:lumOff val="50000"/>
                  </a:schemeClr>
                </a:solidFill>
                <a:latin typeface="Aptos Display" panose="020B0004020202020204" pitchFamily="34" charset="0"/>
              </a:rPr>
              <a:t> and return to the things you did at first. If you do not repent, I will come to you and remove your lampstand from its place. </a:t>
            </a:r>
          </a:p>
        </p:txBody>
      </p:sp>
      <p:sp>
        <p:nvSpPr>
          <p:cNvPr id="8" name="TextBox 7">
            <a:extLst>
              <a:ext uri="{FF2B5EF4-FFF2-40B4-BE49-F238E27FC236}">
                <a16:creationId xmlns:a16="http://schemas.microsoft.com/office/drawing/2014/main" id="{35F0D02C-83B4-27DD-1332-5DDA7B151E95}"/>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1726226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DDB56-FAE8-E833-0857-DE3118BC34FF}"/>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A4D63B87-9773-191F-FED2-01BC52228988}"/>
              </a:ext>
            </a:extLst>
          </p:cNvPr>
          <p:cNvSpPr txBox="1">
            <a:spLocks noChangeArrowheads="1"/>
          </p:cNvSpPr>
          <p:nvPr/>
        </p:nvSpPr>
        <p:spPr bwMode="auto">
          <a:xfrm>
            <a:off x="304800" y="1295401"/>
            <a:ext cx="11537430" cy="4185761"/>
          </a:xfrm>
          <a:prstGeom prst="rect">
            <a:avLst/>
          </a:prstGeom>
          <a:noFill/>
          <a:ln w="9525">
            <a:noFill/>
            <a:miter lim="800000"/>
            <a:headEnd/>
            <a:tailEnd/>
          </a:ln>
        </p:spPr>
        <p:txBody>
          <a:bodyPr wrap="square">
            <a:spAutoFit/>
          </a:bodyPr>
          <a:lstStyle/>
          <a:p>
            <a:pPr indent="473075"/>
            <a:r>
              <a:rPr lang="en-US" sz="3800" dirty="0">
                <a:solidFill>
                  <a:schemeClr val="tx1">
                    <a:lumMod val="50000"/>
                    <a:lumOff val="50000"/>
                  </a:schemeClr>
                </a:solidFill>
                <a:latin typeface="Aptos Display" panose="020B0004020202020204" pitchFamily="34" charset="0"/>
              </a:rPr>
              <a:t> </a:t>
            </a:r>
            <a:r>
              <a:rPr lang="en-US" sz="3800" baseline="30000" dirty="0">
                <a:solidFill>
                  <a:schemeClr val="tx1">
                    <a:lumMod val="50000"/>
                    <a:lumOff val="50000"/>
                  </a:schemeClr>
                </a:solidFill>
                <a:latin typeface="Aptos Display" panose="020B0004020202020204" pitchFamily="34" charset="0"/>
              </a:rPr>
              <a:t>3 </a:t>
            </a:r>
            <a:r>
              <a:rPr lang="en-US" sz="3800" dirty="0">
                <a:solidFill>
                  <a:schemeClr val="tx1">
                    <a:lumMod val="50000"/>
                    <a:lumOff val="50000"/>
                  </a:schemeClr>
                </a:solidFill>
                <a:latin typeface="Aptos Display" panose="020B0004020202020204" pitchFamily="34" charset="0"/>
              </a:rPr>
              <a:t>You have persevered and have endured hardships for my name, and have not grown weary. </a:t>
            </a:r>
            <a:endParaRPr lang="en-US" sz="3800" baseline="30000" dirty="0">
              <a:solidFill>
                <a:schemeClr val="tx1">
                  <a:lumMod val="50000"/>
                  <a:lumOff val="50000"/>
                </a:schemeClr>
              </a:solidFill>
              <a:latin typeface="Aptos Display" panose="020B0004020202020204" pitchFamily="34" charset="0"/>
            </a:endParaRPr>
          </a:p>
          <a:p>
            <a:pPr indent="473075"/>
            <a:r>
              <a:rPr lang="en-US" sz="3800" baseline="30000" dirty="0">
                <a:solidFill>
                  <a:schemeClr val="tx1">
                    <a:lumMod val="50000"/>
                    <a:lumOff val="50000"/>
                  </a:schemeClr>
                </a:solidFill>
                <a:latin typeface="Aptos Display" panose="020B0004020202020204" pitchFamily="34" charset="0"/>
              </a:rPr>
              <a:t>4 </a:t>
            </a:r>
            <a:r>
              <a:rPr lang="en-US" sz="3800" dirty="0">
                <a:solidFill>
                  <a:schemeClr val="tx1">
                    <a:lumMod val="50000"/>
                    <a:lumOff val="50000"/>
                  </a:schemeClr>
                </a:solidFill>
                <a:latin typeface="Aptos Display" panose="020B0004020202020204" pitchFamily="34" charset="0"/>
              </a:rPr>
              <a:t>Yet I hold this against you: You have forsaken your first love. </a:t>
            </a:r>
            <a:r>
              <a:rPr lang="en-US" sz="3800" baseline="30000" dirty="0">
                <a:solidFill>
                  <a:schemeClr val="tx1">
                    <a:lumMod val="50000"/>
                    <a:lumOff val="50000"/>
                  </a:schemeClr>
                </a:solidFill>
                <a:latin typeface="Aptos Display" panose="020B0004020202020204" pitchFamily="34" charset="0"/>
              </a:rPr>
              <a:t>5 </a:t>
            </a:r>
            <a:r>
              <a:rPr lang="en-US" sz="3800" dirty="0">
                <a:solidFill>
                  <a:schemeClr val="tx1">
                    <a:lumMod val="50000"/>
                    <a:lumOff val="50000"/>
                  </a:schemeClr>
                </a:solidFill>
                <a:latin typeface="Aptos Display" panose="020B0004020202020204" pitchFamily="34" charset="0"/>
              </a:rPr>
              <a:t>Remember from where you have fallen! Repent and </a:t>
            </a:r>
            <a:r>
              <a:rPr lang="en-US" sz="3800" dirty="0">
                <a:solidFill>
                  <a:schemeClr val="bg1"/>
                </a:solidFill>
                <a:latin typeface="Aptos Display" panose="020B0004020202020204" pitchFamily="34" charset="0"/>
              </a:rPr>
              <a:t>return</a:t>
            </a:r>
            <a:r>
              <a:rPr lang="en-US" sz="3800" dirty="0">
                <a:solidFill>
                  <a:schemeClr val="tx1">
                    <a:lumMod val="50000"/>
                    <a:lumOff val="50000"/>
                  </a:schemeClr>
                </a:solidFill>
                <a:latin typeface="Aptos Display" panose="020B0004020202020204" pitchFamily="34" charset="0"/>
              </a:rPr>
              <a:t> to the things you did at first. If you do not repent, I will come to you and remove your lampstand from its place. </a:t>
            </a:r>
          </a:p>
        </p:txBody>
      </p:sp>
      <p:sp>
        <p:nvSpPr>
          <p:cNvPr id="8" name="TextBox 7">
            <a:extLst>
              <a:ext uri="{FF2B5EF4-FFF2-40B4-BE49-F238E27FC236}">
                <a16:creationId xmlns:a16="http://schemas.microsoft.com/office/drawing/2014/main" id="{FDC9A729-3AB0-A81E-ACDA-48D71C3A220C}"/>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207050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17DD1-F1F1-1E6F-BB18-703EB9779C6E}"/>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55AB4D98-05A3-7268-3C46-C9537381A6AF}"/>
              </a:ext>
            </a:extLst>
          </p:cNvPr>
          <p:cNvSpPr txBox="1">
            <a:spLocks noChangeArrowheads="1"/>
          </p:cNvSpPr>
          <p:nvPr/>
        </p:nvSpPr>
        <p:spPr bwMode="auto">
          <a:xfrm>
            <a:off x="304800" y="1295401"/>
            <a:ext cx="11537430" cy="4185761"/>
          </a:xfrm>
          <a:prstGeom prst="rect">
            <a:avLst/>
          </a:prstGeom>
          <a:noFill/>
          <a:ln w="9525">
            <a:noFill/>
            <a:miter lim="800000"/>
            <a:headEnd/>
            <a:tailEnd/>
          </a:ln>
        </p:spPr>
        <p:txBody>
          <a:bodyPr wrap="square">
            <a:spAutoFit/>
          </a:bodyPr>
          <a:lstStyle/>
          <a:p>
            <a:pPr indent="473075"/>
            <a:r>
              <a:rPr lang="en-US" sz="3800" dirty="0">
                <a:solidFill>
                  <a:schemeClr val="tx1">
                    <a:lumMod val="50000"/>
                    <a:lumOff val="50000"/>
                  </a:schemeClr>
                </a:solidFill>
                <a:latin typeface="Aptos Display" panose="020B0004020202020204" pitchFamily="34" charset="0"/>
              </a:rPr>
              <a:t> </a:t>
            </a:r>
            <a:r>
              <a:rPr lang="en-US" sz="3800" baseline="30000" dirty="0">
                <a:solidFill>
                  <a:schemeClr val="tx1">
                    <a:lumMod val="50000"/>
                    <a:lumOff val="50000"/>
                  </a:schemeClr>
                </a:solidFill>
                <a:latin typeface="Aptos Display" panose="020B0004020202020204" pitchFamily="34" charset="0"/>
              </a:rPr>
              <a:t>3 </a:t>
            </a:r>
            <a:r>
              <a:rPr lang="en-US" sz="3800" dirty="0">
                <a:solidFill>
                  <a:schemeClr val="tx1">
                    <a:lumMod val="50000"/>
                    <a:lumOff val="50000"/>
                  </a:schemeClr>
                </a:solidFill>
                <a:latin typeface="Aptos Display" panose="020B0004020202020204" pitchFamily="34" charset="0"/>
              </a:rPr>
              <a:t>You have persevered and have endured hardships for my name, and have not grown weary. </a:t>
            </a:r>
            <a:endParaRPr lang="en-US" sz="3800" baseline="30000" dirty="0">
              <a:solidFill>
                <a:schemeClr val="tx1">
                  <a:lumMod val="50000"/>
                  <a:lumOff val="50000"/>
                </a:schemeClr>
              </a:solidFill>
              <a:latin typeface="Aptos Display" panose="020B0004020202020204" pitchFamily="34" charset="0"/>
            </a:endParaRPr>
          </a:p>
          <a:p>
            <a:pPr indent="473075"/>
            <a:r>
              <a:rPr lang="en-US" sz="3800" baseline="30000" dirty="0">
                <a:solidFill>
                  <a:schemeClr val="tx1">
                    <a:lumMod val="50000"/>
                    <a:lumOff val="50000"/>
                  </a:schemeClr>
                </a:solidFill>
                <a:latin typeface="Aptos Display" panose="020B0004020202020204" pitchFamily="34" charset="0"/>
              </a:rPr>
              <a:t>4 </a:t>
            </a:r>
            <a:r>
              <a:rPr lang="en-US" sz="3800" dirty="0">
                <a:solidFill>
                  <a:schemeClr val="tx1">
                    <a:lumMod val="50000"/>
                    <a:lumOff val="50000"/>
                  </a:schemeClr>
                </a:solidFill>
                <a:latin typeface="Aptos Display" panose="020B0004020202020204" pitchFamily="34" charset="0"/>
              </a:rPr>
              <a:t>Yet I hold this against you: You have forsaken your first love. </a:t>
            </a:r>
            <a:r>
              <a:rPr lang="en-US" sz="3800" baseline="30000" dirty="0">
                <a:solidFill>
                  <a:schemeClr val="tx1">
                    <a:lumMod val="50000"/>
                    <a:lumOff val="50000"/>
                  </a:schemeClr>
                </a:solidFill>
                <a:latin typeface="Aptos Display" panose="020B0004020202020204" pitchFamily="34" charset="0"/>
              </a:rPr>
              <a:t>5 </a:t>
            </a:r>
            <a:r>
              <a:rPr lang="en-US" sz="3800" dirty="0">
                <a:solidFill>
                  <a:schemeClr val="tx1">
                    <a:lumMod val="50000"/>
                    <a:lumOff val="50000"/>
                  </a:schemeClr>
                </a:solidFill>
                <a:latin typeface="Aptos Display" panose="020B0004020202020204" pitchFamily="34" charset="0"/>
              </a:rPr>
              <a:t>Remember from where you have fallen! Repent and return to the things you did at first. </a:t>
            </a:r>
            <a:r>
              <a:rPr lang="en-US" sz="3800" dirty="0">
                <a:solidFill>
                  <a:schemeClr val="bg1"/>
                </a:solidFill>
                <a:latin typeface="Aptos Display" panose="020B0004020202020204" pitchFamily="34" charset="0"/>
              </a:rPr>
              <a:t>If you do not repent, I will come to you and remove your lampstand from its place</a:t>
            </a:r>
            <a:r>
              <a:rPr lang="en-US" sz="3800" dirty="0">
                <a:solidFill>
                  <a:schemeClr val="tx1">
                    <a:lumMod val="50000"/>
                    <a:lumOff val="50000"/>
                  </a:schemeClr>
                </a:solidFill>
                <a:latin typeface="Aptos Display" panose="020B0004020202020204" pitchFamily="34" charset="0"/>
              </a:rPr>
              <a:t>. </a:t>
            </a:r>
          </a:p>
        </p:txBody>
      </p:sp>
      <p:sp>
        <p:nvSpPr>
          <p:cNvPr id="8" name="TextBox 7">
            <a:extLst>
              <a:ext uri="{FF2B5EF4-FFF2-40B4-BE49-F238E27FC236}">
                <a16:creationId xmlns:a16="http://schemas.microsoft.com/office/drawing/2014/main" id="{800D11FA-5F1D-F2E5-FA22-FE63C56AACEA}"/>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AA3E3E9A-81F1-AA07-2D8E-44057179B33B}"/>
              </a:ext>
            </a:extLst>
          </p:cNvPr>
          <p:cNvSpPr>
            <a:spLocks noChangeArrowheads="1"/>
          </p:cNvSpPr>
          <p:nvPr/>
        </p:nvSpPr>
        <p:spPr bwMode="auto">
          <a:xfrm>
            <a:off x="1953720" y="2093900"/>
            <a:ext cx="9827635" cy="1492574"/>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BA23BC30-77CA-0839-8345-367C05AF75F9}"/>
              </a:ext>
            </a:extLst>
          </p:cNvPr>
          <p:cNvSpPr txBox="1">
            <a:spLocks noChangeArrowheads="1"/>
          </p:cNvSpPr>
          <p:nvPr/>
        </p:nvSpPr>
        <p:spPr bwMode="auto">
          <a:xfrm>
            <a:off x="2037805" y="2240023"/>
            <a:ext cx="9743550" cy="1200329"/>
          </a:xfrm>
          <a:prstGeom prst="rect">
            <a:avLst/>
          </a:prstGeom>
          <a:noFill/>
          <a:ln w="38100">
            <a:noFill/>
            <a:miter lim="800000"/>
            <a:headEnd/>
            <a:tailEnd/>
          </a:ln>
        </p:spPr>
        <p:txBody>
          <a:bodyPr wrap="square">
            <a:spAutoFit/>
          </a:bodyPr>
          <a:lstStyle/>
          <a:p>
            <a:pPr marL="15875" lvl="3">
              <a:spcBef>
                <a:spcPts val="0"/>
              </a:spcBef>
              <a:spcAft>
                <a:spcPts val="0"/>
              </a:spcAft>
              <a:buSzPct val="100000"/>
            </a:pPr>
            <a:r>
              <a:rPr lang="en-US" sz="3600" dirty="0">
                <a:solidFill>
                  <a:prstClr val="white"/>
                </a:solidFill>
                <a:latin typeface="Aptos Display" panose="020B0004020202020204" pitchFamily="34" charset="0"/>
                <a:cs typeface="Calibri Light" panose="020F0302020204030204" pitchFamily="34" charset="0"/>
              </a:rPr>
              <a:t>Revelation 1:20: “...the seven lampstands are the seven churches.” </a:t>
            </a:r>
          </a:p>
        </p:txBody>
      </p:sp>
    </p:spTree>
    <p:extLst>
      <p:ext uri="{BB962C8B-B14F-4D97-AF65-F5344CB8AC3E}">
        <p14:creationId xmlns:p14="http://schemas.microsoft.com/office/powerpoint/2010/main" val="257230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E2844-C827-1B41-98CF-9718D634C6D6}"/>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64211757-B889-FC8C-7C82-C9D5C0CEC275}"/>
              </a:ext>
            </a:extLst>
          </p:cNvPr>
          <p:cNvSpPr txBox="1">
            <a:spLocks noChangeArrowheads="1"/>
          </p:cNvSpPr>
          <p:nvPr/>
        </p:nvSpPr>
        <p:spPr bwMode="auto">
          <a:xfrm>
            <a:off x="304800" y="1295401"/>
            <a:ext cx="11537430" cy="2431435"/>
          </a:xfrm>
          <a:prstGeom prst="rect">
            <a:avLst/>
          </a:prstGeom>
          <a:noFill/>
          <a:ln w="9525">
            <a:noFill/>
            <a:miter lim="800000"/>
            <a:headEnd/>
            <a:tailEnd/>
          </a:ln>
        </p:spPr>
        <p:txBody>
          <a:bodyPr wrap="square">
            <a:spAutoFit/>
          </a:bodyPr>
          <a:lstStyle/>
          <a:p>
            <a:pPr indent="473075"/>
            <a:r>
              <a:rPr lang="en-US" sz="3800" baseline="30000" dirty="0">
                <a:solidFill>
                  <a:schemeClr val="bg1"/>
                </a:solidFill>
                <a:latin typeface="Aptos Display" panose="020B0004020202020204" pitchFamily="34" charset="0"/>
              </a:rPr>
              <a:t>7 </a:t>
            </a:r>
            <a:r>
              <a:rPr lang="en-US" sz="3800" dirty="0">
                <a:solidFill>
                  <a:schemeClr val="bg1"/>
                </a:solidFill>
                <a:latin typeface="Aptos Display" panose="020B0004020202020204" pitchFamily="34" charset="0"/>
              </a:rPr>
              <a:t>Whoever has ears, let them hear what the Spirit says to the churches. To the one who is victorious, I will give the right to eat from the tree of life, which is in the paradise of God. </a:t>
            </a:r>
          </a:p>
        </p:txBody>
      </p:sp>
      <p:sp>
        <p:nvSpPr>
          <p:cNvPr id="8" name="TextBox 7">
            <a:extLst>
              <a:ext uri="{FF2B5EF4-FFF2-40B4-BE49-F238E27FC236}">
                <a16:creationId xmlns:a16="http://schemas.microsoft.com/office/drawing/2014/main" id="{75F74156-FD4E-9D55-0277-1904FBF36BF7}"/>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2534150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83E80-5D3C-E82C-EDEE-7DDF8DBC2646}"/>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FC571D87-969A-8280-127B-0E04AC8A518D}"/>
              </a:ext>
            </a:extLst>
          </p:cNvPr>
          <p:cNvSpPr txBox="1">
            <a:spLocks noChangeArrowheads="1"/>
          </p:cNvSpPr>
          <p:nvPr/>
        </p:nvSpPr>
        <p:spPr bwMode="auto">
          <a:xfrm>
            <a:off x="304800" y="1295401"/>
            <a:ext cx="11537430" cy="2431435"/>
          </a:xfrm>
          <a:prstGeom prst="rect">
            <a:avLst/>
          </a:prstGeom>
          <a:noFill/>
          <a:ln w="9525">
            <a:noFill/>
            <a:miter lim="800000"/>
            <a:headEnd/>
            <a:tailEnd/>
          </a:ln>
        </p:spPr>
        <p:txBody>
          <a:bodyPr wrap="square">
            <a:spAutoFit/>
          </a:bodyPr>
          <a:lstStyle/>
          <a:p>
            <a:pPr indent="473075"/>
            <a:r>
              <a:rPr lang="en-US" sz="3800" baseline="30000" dirty="0">
                <a:solidFill>
                  <a:schemeClr val="tx1">
                    <a:lumMod val="50000"/>
                    <a:lumOff val="50000"/>
                  </a:schemeClr>
                </a:solidFill>
                <a:latin typeface="Aptos Display" panose="020B0004020202020204" pitchFamily="34" charset="0"/>
              </a:rPr>
              <a:t>7 </a:t>
            </a:r>
            <a:r>
              <a:rPr lang="en-US" sz="3800" dirty="0">
                <a:solidFill>
                  <a:schemeClr val="tx1">
                    <a:lumMod val="50000"/>
                    <a:lumOff val="50000"/>
                  </a:schemeClr>
                </a:solidFill>
                <a:latin typeface="Aptos Display" panose="020B0004020202020204" pitchFamily="34" charset="0"/>
              </a:rPr>
              <a:t>Whoever has ears, let them hear what the Spirit says </a:t>
            </a:r>
            <a:r>
              <a:rPr lang="en-US" sz="3800" dirty="0">
                <a:solidFill>
                  <a:schemeClr val="bg1"/>
                </a:solidFill>
                <a:latin typeface="Aptos Display" panose="020B0004020202020204" pitchFamily="34" charset="0"/>
              </a:rPr>
              <a:t>to the churches</a:t>
            </a:r>
            <a:r>
              <a:rPr lang="en-US" sz="3800" dirty="0">
                <a:solidFill>
                  <a:schemeClr val="tx1">
                    <a:lumMod val="50000"/>
                    <a:lumOff val="50000"/>
                  </a:schemeClr>
                </a:solidFill>
                <a:latin typeface="Aptos Display" panose="020B0004020202020204" pitchFamily="34" charset="0"/>
              </a:rPr>
              <a:t>. To the one who is victorious, I will give the right to eat from the tree of life, which is in the paradise of God. </a:t>
            </a:r>
          </a:p>
        </p:txBody>
      </p:sp>
      <p:sp>
        <p:nvSpPr>
          <p:cNvPr id="8" name="TextBox 7">
            <a:extLst>
              <a:ext uri="{FF2B5EF4-FFF2-40B4-BE49-F238E27FC236}">
                <a16:creationId xmlns:a16="http://schemas.microsoft.com/office/drawing/2014/main" id="{E998B710-5D02-B881-3DB5-66571E788351}"/>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3969964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547029"/>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53844-0B35-47D1-0655-F15B1F9DE0C4}"/>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61643F4F-B89A-0B61-496D-EB905BA507D5}"/>
              </a:ext>
            </a:extLst>
          </p:cNvPr>
          <p:cNvSpPr txBox="1">
            <a:spLocks noChangeArrowheads="1"/>
          </p:cNvSpPr>
          <p:nvPr/>
        </p:nvSpPr>
        <p:spPr bwMode="auto">
          <a:xfrm>
            <a:off x="304800" y="1295401"/>
            <a:ext cx="11537430" cy="2431435"/>
          </a:xfrm>
          <a:prstGeom prst="rect">
            <a:avLst/>
          </a:prstGeom>
          <a:noFill/>
          <a:ln w="9525">
            <a:noFill/>
            <a:miter lim="800000"/>
            <a:headEnd/>
            <a:tailEnd/>
          </a:ln>
        </p:spPr>
        <p:txBody>
          <a:bodyPr wrap="square">
            <a:spAutoFit/>
          </a:bodyPr>
          <a:lstStyle/>
          <a:p>
            <a:pPr indent="473075"/>
            <a:r>
              <a:rPr lang="en-US" sz="3800" baseline="30000" dirty="0">
                <a:solidFill>
                  <a:schemeClr val="tx1">
                    <a:lumMod val="50000"/>
                    <a:lumOff val="50000"/>
                  </a:schemeClr>
                </a:solidFill>
                <a:latin typeface="Aptos Display" panose="020B0004020202020204" pitchFamily="34" charset="0"/>
              </a:rPr>
              <a:t>7 </a:t>
            </a:r>
            <a:r>
              <a:rPr lang="en-US" sz="3800" dirty="0">
                <a:solidFill>
                  <a:schemeClr val="bg1"/>
                </a:solidFill>
                <a:latin typeface="Aptos Display" panose="020B0004020202020204" pitchFamily="34" charset="0"/>
              </a:rPr>
              <a:t>Whoever has ears, let them hear </a:t>
            </a:r>
            <a:r>
              <a:rPr lang="en-US" sz="3800" dirty="0">
                <a:solidFill>
                  <a:schemeClr val="tx1">
                    <a:lumMod val="50000"/>
                    <a:lumOff val="50000"/>
                  </a:schemeClr>
                </a:solidFill>
                <a:latin typeface="Aptos Display" panose="020B0004020202020204" pitchFamily="34" charset="0"/>
              </a:rPr>
              <a:t>what the Spirit says to the churches. To the one who is victorious, I will give the right to eat from the tree of life, which is in the paradise of God. </a:t>
            </a:r>
          </a:p>
        </p:txBody>
      </p:sp>
      <p:sp>
        <p:nvSpPr>
          <p:cNvPr id="8" name="TextBox 7">
            <a:extLst>
              <a:ext uri="{FF2B5EF4-FFF2-40B4-BE49-F238E27FC236}">
                <a16:creationId xmlns:a16="http://schemas.microsoft.com/office/drawing/2014/main" id="{E3012A79-DB9F-C68B-3482-27B7DBED3EA3}"/>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2488964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1B8D9-3D38-09ED-AB5C-C15B885A9279}"/>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1B0D0250-A99E-89A9-4650-446916821C16}"/>
              </a:ext>
            </a:extLst>
          </p:cNvPr>
          <p:cNvSpPr txBox="1">
            <a:spLocks noChangeArrowheads="1"/>
          </p:cNvSpPr>
          <p:nvPr/>
        </p:nvSpPr>
        <p:spPr bwMode="auto">
          <a:xfrm>
            <a:off x="304800" y="1295401"/>
            <a:ext cx="11537430" cy="2431435"/>
          </a:xfrm>
          <a:prstGeom prst="rect">
            <a:avLst/>
          </a:prstGeom>
          <a:noFill/>
          <a:ln w="9525">
            <a:noFill/>
            <a:miter lim="800000"/>
            <a:headEnd/>
            <a:tailEnd/>
          </a:ln>
        </p:spPr>
        <p:txBody>
          <a:bodyPr wrap="square">
            <a:spAutoFit/>
          </a:bodyPr>
          <a:lstStyle/>
          <a:p>
            <a:pPr indent="473075"/>
            <a:r>
              <a:rPr lang="en-US" sz="3800" baseline="30000" dirty="0">
                <a:solidFill>
                  <a:schemeClr val="tx1">
                    <a:lumMod val="50000"/>
                    <a:lumOff val="50000"/>
                  </a:schemeClr>
                </a:solidFill>
                <a:latin typeface="Aptos Display" panose="020B0004020202020204" pitchFamily="34" charset="0"/>
              </a:rPr>
              <a:t>7 </a:t>
            </a:r>
            <a:r>
              <a:rPr lang="en-US" sz="3800" dirty="0">
                <a:solidFill>
                  <a:schemeClr val="tx1">
                    <a:lumMod val="50000"/>
                    <a:lumOff val="50000"/>
                  </a:schemeClr>
                </a:solidFill>
                <a:latin typeface="Aptos Display" panose="020B0004020202020204" pitchFamily="34" charset="0"/>
              </a:rPr>
              <a:t>Whoever has ears, let them hear what the Spirit says to the churches. </a:t>
            </a:r>
            <a:r>
              <a:rPr lang="en-US" sz="3800" dirty="0">
                <a:solidFill>
                  <a:schemeClr val="bg1"/>
                </a:solidFill>
                <a:latin typeface="Aptos Display" panose="020B0004020202020204" pitchFamily="34" charset="0"/>
              </a:rPr>
              <a:t>To the one who is victorious, I will give the right to eat from the tree of life, which is in the paradise of God. </a:t>
            </a:r>
          </a:p>
        </p:txBody>
      </p:sp>
      <p:sp>
        <p:nvSpPr>
          <p:cNvPr id="8" name="TextBox 7">
            <a:extLst>
              <a:ext uri="{FF2B5EF4-FFF2-40B4-BE49-F238E27FC236}">
                <a16:creationId xmlns:a16="http://schemas.microsoft.com/office/drawing/2014/main" id="{65345725-8480-D4FE-C20C-6C3C72897C89}"/>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1085265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5E2B4-2672-4CAB-18CD-AE2FFF3D3778}"/>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D322BCF9-A5FF-AC8C-055D-24C7C53D8E99}"/>
              </a:ext>
            </a:extLst>
          </p:cNvPr>
          <p:cNvSpPr txBox="1">
            <a:spLocks noChangeArrowheads="1"/>
          </p:cNvSpPr>
          <p:nvPr/>
        </p:nvSpPr>
        <p:spPr bwMode="auto">
          <a:xfrm>
            <a:off x="304800" y="1778360"/>
            <a:ext cx="11537430" cy="2727221"/>
          </a:xfrm>
          <a:prstGeom prst="rect">
            <a:avLst/>
          </a:prstGeom>
          <a:noFill/>
          <a:ln w="9525">
            <a:noFill/>
            <a:miter lim="800000"/>
            <a:headEnd/>
            <a:tailEnd/>
          </a:ln>
        </p:spPr>
        <p:txBody>
          <a:bodyPr wrap="square">
            <a:spAutoFit/>
          </a:bodyPr>
          <a:lstStyle/>
          <a:p>
            <a:pPr marL="466725" lvl="1" indent="-466725">
              <a:lnSpc>
                <a:spcPct val="90000"/>
              </a:lnSpc>
              <a:buFont typeface="Arial" panose="020B0604020202020204" pitchFamily="34" charset="0"/>
              <a:buChar char="•"/>
            </a:pPr>
            <a:r>
              <a:rPr lang="en-US" sz="3800" dirty="0">
                <a:solidFill>
                  <a:schemeClr val="bg1"/>
                </a:solidFill>
                <a:latin typeface="Aptos" panose="020B0004020202020204" pitchFamily="34" charset="0"/>
              </a:rPr>
              <a:t>Someone who is super knowledgeable?</a:t>
            </a:r>
          </a:p>
          <a:p>
            <a:pPr marL="466725" lvl="1" indent="-466725">
              <a:lnSpc>
                <a:spcPct val="90000"/>
              </a:lnSpc>
              <a:buFont typeface="Arial" panose="020B0604020202020204" pitchFamily="34" charset="0"/>
              <a:buChar char="•"/>
            </a:pPr>
            <a:r>
              <a:rPr lang="en-US" sz="3800" dirty="0">
                <a:solidFill>
                  <a:schemeClr val="bg1"/>
                </a:solidFill>
                <a:latin typeface="Aptos" panose="020B0004020202020204" pitchFamily="34" charset="0"/>
              </a:rPr>
              <a:t>Someone who is dedicated?</a:t>
            </a:r>
          </a:p>
          <a:p>
            <a:pPr marL="466725" lvl="1" indent="-466725">
              <a:lnSpc>
                <a:spcPct val="90000"/>
              </a:lnSpc>
              <a:buFont typeface="Arial" panose="020B0604020202020204" pitchFamily="34" charset="0"/>
              <a:buChar char="•"/>
            </a:pPr>
            <a:r>
              <a:rPr lang="en-US" sz="3800" dirty="0">
                <a:solidFill>
                  <a:schemeClr val="bg1"/>
                </a:solidFill>
                <a:latin typeface="Aptos" panose="020B0004020202020204" pitchFamily="34" charset="0"/>
              </a:rPr>
              <a:t>Someone who is morally superior to those around them?</a:t>
            </a:r>
          </a:p>
          <a:p>
            <a:pPr marL="466725" lvl="1" indent="-466725">
              <a:lnSpc>
                <a:spcPct val="90000"/>
              </a:lnSpc>
              <a:buFont typeface="Arial" panose="020B0604020202020204" pitchFamily="34" charset="0"/>
              <a:buChar char="•"/>
            </a:pPr>
            <a:r>
              <a:rPr lang="en-US" sz="3800" dirty="0">
                <a:solidFill>
                  <a:schemeClr val="bg1"/>
                </a:solidFill>
                <a:latin typeface="Aptos" panose="020B0004020202020204" pitchFamily="34" charset="0"/>
              </a:rPr>
              <a:t>Someone who holds conservative values?</a:t>
            </a:r>
            <a:endParaRPr lang="en-US" sz="3300" dirty="0">
              <a:solidFill>
                <a:schemeClr val="bg1"/>
              </a:solidFill>
              <a:latin typeface="Aptos" panose="020B0004020202020204" pitchFamily="34" charset="0"/>
            </a:endParaRPr>
          </a:p>
        </p:txBody>
      </p:sp>
      <p:sp>
        <p:nvSpPr>
          <p:cNvPr id="2" name="TextBox 1">
            <a:extLst>
              <a:ext uri="{FF2B5EF4-FFF2-40B4-BE49-F238E27FC236}">
                <a16:creationId xmlns:a16="http://schemas.microsoft.com/office/drawing/2014/main" id="{22F1F278-C5D6-4D9A-0181-D0B1313DE29D}"/>
              </a:ext>
            </a:extLst>
          </p:cNvPr>
          <p:cNvSpPr txBox="1"/>
          <p:nvPr/>
        </p:nvSpPr>
        <p:spPr>
          <a:xfrm>
            <a:off x="228600" y="5"/>
            <a:ext cx="11963400" cy="1759712"/>
          </a:xfrm>
          <a:prstGeom prst="rect">
            <a:avLst/>
          </a:prstGeom>
          <a:noFill/>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6000" u="none" strike="noStrike" kern="1200" spc="0" normalizeH="0" baseline="0" noProof="0" dirty="0">
                <a:ln>
                  <a:noFill/>
                </a:ln>
                <a:solidFill>
                  <a:prstClr val="white"/>
                </a:solidFill>
                <a:effectLst/>
                <a:uLnTx/>
                <a:uFillTx/>
                <a:latin typeface="Aptos Display" panose="020B0004020202020204" pitchFamily="34" charset="0"/>
                <a:cs typeface="Arial" charset="0"/>
              </a:rPr>
              <a:t>What should be the primary quality</a:t>
            </a:r>
            <a:r>
              <a:rPr lang="en-US" sz="6000" dirty="0">
                <a:solidFill>
                  <a:prstClr val="white"/>
                </a:solidFill>
                <a:latin typeface="Aptos Display" panose="020B0004020202020204" pitchFamily="34" charset="0"/>
                <a:cs typeface="Arial" charset="0"/>
              </a:rPr>
              <a:t> of someone who follows Jesus?</a:t>
            </a:r>
            <a:endParaRPr kumimoji="0" lang="en-US" sz="60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423209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D32C1-2E0B-0CD5-E5E0-0035AEA03B42}"/>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8049E39C-367C-6175-AA51-31897700CAE9}"/>
              </a:ext>
            </a:extLst>
          </p:cNvPr>
          <p:cNvSpPr txBox="1">
            <a:spLocks noChangeArrowheads="1"/>
          </p:cNvSpPr>
          <p:nvPr/>
        </p:nvSpPr>
        <p:spPr bwMode="auto">
          <a:xfrm>
            <a:off x="304800" y="1778360"/>
            <a:ext cx="11537430" cy="3779817"/>
          </a:xfrm>
          <a:prstGeom prst="rect">
            <a:avLst/>
          </a:prstGeom>
          <a:noFill/>
          <a:ln w="9525">
            <a:noFill/>
            <a:miter lim="800000"/>
            <a:headEnd/>
            <a:tailEnd/>
          </a:ln>
        </p:spPr>
        <p:txBody>
          <a:bodyPr wrap="square">
            <a:spAutoFit/>
          </a:bodyPr>
          <a:lstStyle/>
          <a:p>
            <a:pPr marL="466725" lvl="1" indent="-466725">
              <a:lnSpc>
                <a:spcPct val="90000"/>
              </a:lnSpc>
              <a:buFont typeface="Arial" panose="020B0604020202020204" pitchFamily="34" charset="0"/>
              <a:buChar char="•"/>
            </a:pPr>
            <a:r>
              <a:rPr lang="en-US" sz="3800" strike="sngStrike" dirty="0">
                <a:solidFill>
                  <a:schemeClr val="bg1"/>
                </a:solidFill>
                <a:latin typeface="Aptos" panose="020B0004020202020204" pitchFamily="34" charset="0"/>
              </a:rPr>
              <a:t>Someone who is super knowledgeable?</a:t>
            </a:r>
          </a:p>
          <a:p>
            <a:pPr marL="466725" lvl="1" indent="-466725">
              <a:lnSpc>
                <a:spcPct val="90000"/>
              </a:lnSpc>
              <a:buFont typeface="Arial" panose="020B0604020202020204" pitchFamily="34" charset="0"/>
              <a:buChar char="•"/>
            </a:pPr>
            <a:r>
              <a:rPr lang="en-US" sz="3800" strike="sngStrike" dirty="0">
                <a:solidFill>
                  <a:schemeClr val="bg1"/>
                </a:solidFill>
                <a:latin typeface="Aptos" panose="020B0004020202020204" pitchFamily="34" charset="0"/>
              </a:rPr>
              <a:t>Someone who is dedicated?</a:t>
            </a:r>
          </a:p>
          <a:p>
            <a:pPr marL="466725" lvl="1" indent="-466725">
              <a:lnSpc>
                <a:spcPct val="90000"/>
              </a:lnSpc>
              <a:buFont typeface="Arial" panose="020B0604020202020204" pitchFamily="34" charset="0"/>
              <a:buChar char="•"/>
            </a:pPr>
            <a:r>
              <a:rPr lang="en-US" sz="3800" strike="sngStrike" dirty="0">
                <a:solidFill>
                  <a:schemeClr val="bg1"/>
                </a:solidFill>
                <a:latin typeface="Aptos" panose="020B0004020202020204" pitchFamily="34" charset="0"/>
              </a:rPr>
              <a:t>Someone who is morally superior to those around them?</a:t>
            </a:r>
          </a:p>
          <a:p>
            <a:pPr marL="466725" lvl="1" indent="-466725">
              <a:lnSpc>
                <a:spcPct val="90000"/>
              </a:lnSpc>
              <a:buFont typeface="Arial" panose="020B0604020202020204" pitchFamily="34" charset="0"/>
              <a:buChar char="•"/>
            </a:pPr>
            <a:r>
              <a:rPr lang="en-US" sz="3800" strike="sngStrike" dirty="0">
                <a:solidFill>
                  <a:schemeClr val="bg1"/>
                </a:solidFill>
                <a:latin typeface="Aptos" panose="020B0004020202020204" pitchFamily="34" charset="0"/>
              </a:rPr>
              <a:t>Someone who holds conservative values?</a:t>
            </a:r>
          </a:p>
          <a:p>
            <a:pPr marL="466725" lvl="1" indent="-466725">
              <a:lnSpc>
                <a:spcPct val="90000"/>
              </a:lnSpc>
              <a:buFont typeface="Arial" panose="020B0604020202020204" pitchFamily="34" charset="0"/>
              <a:buChar char="•"/>
            </a:pPr>
            <a:r>
              <a:rPr lang="en-US" sz="3800" dirty="0">
                <a:solidFill>
                  <a:schemeClr val="bg1"/>
                </a:solidFill>
                <a:latin typeface="Aptos" panose="020B0004020202020204" pitchFamily="34" charset="0"/>
              </a:rPr>
              <a:t>The preeminent quality of a follower of Jesus should be love.</a:t>
            </a:r>
            <a:endParaRPr lang="en-US" sz="3300" dirty="0">
              <a:solidFill>
                <a:schemeClr val="bg1"/>
              </a:solidFill>
              <a:latin typeface="Aptos" panose="020B0004020202020204" pitchFamily="34" charset="0"/>
            </a:endParaRPr>
          </a:p>
        </p:txBody>
      </p:sp>
      <p:sp>
        <p:nvSpPr>
          <p:cNvPr id="8" name="TextBox 7">
            <a:extLst>
              <a:ext uri="{FF2B5EF4-FFF2-40B4-BE49-F238E27FC236}">
                <a16:creationId xmlns:a16="http://schemas.microsoft.com/office/drawing/2014/main" id="{430E28CB-C51E-FA1E-EC1D-3D4C79CFC345}"/>
              </a:ext>
            </a:extLst>
          </p:cNvPr>
          <p:cNvSpPr txBox="1"/>
          <p:nvPr/>
        </p:nvSpPr>
        <p:spPr>
          <a:xfrm>
            <a:off x="228600" y="5"/>
            <a:ext cx="11963400" cy="1759712"/>
          </a:xfrm>
          <a:prstGeom prst="rect">
            <a:avLst/>
          </a:prstGeom>
          <a:noFill/>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6000" u="none" strike="noStrike" kern="1200" spc="0" normalizeH="0" baseline="0" noProof="0" dirty="0">
                <a:ln>
                  <a:noFill/>
                </a:ln>
                <a:solidFill>
                  <a:prstClr val="white"/>
                </a:solidFill>
                <a:effectLst/>
                <a:uLnTx/>
                <a:uFillTx/>
                <a:latin typeface="Aptos Display" panose="020B0004020202020204" pitchFamily="34" charset="0"/>
                <a:cs typeface="Arial" charset="0"/>
              </a:rPr>
              <a:t>What should be the primary quality</a:t>
            </a:r>
            <a:r>
              <a:rPr lang="en-US" sz="6000" dirty="0">
                <a:solidFill>
                  <a:prstClr val="white"/>
                </a:solidFill>
                <a:latin typeface="Aptos Display" panose="020B0004020202020204" pitchFamily="34" charset="0"/>
                <a:cs typeface="Arial" charset="0"/>
              </a:rPr>
              <a:t> of someone who follows Jesus?</a:t>
            </a:r>
            <a:endParaRPr kumimoji="0" lang="en-US" sz="60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322002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E2929-8446-5945-C90D-DAADFC808022}"/>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2E5B7E2D-6046-02F5-7D51-93682E8D8BCF}"/>
              </a:ext>
            </a:extLst>
          </p:cNvPr>
          <p:cNvSpPr txBox="1">
            <a:spLocks noChangeArrowheads="1"/>
          </p:cNvSpPr>
          <p:nvPr/>
        </p:nvSpPr>
        <p:spPr bwMode="auto">
          <a:xfrm>
            <a:off x="327285" y="1207515"/>
            <a:ext cx="11537430" cy="1841210"/>
          </a:xfrm>
          <a:prstGeom prst="rect">
            <a:avLst/>
          </a:prstGeom>
          <a:noFill/>
          <a:ln w="9525">
            <a:noFill/>
            <a:miter lim="800000"/>
            <a:headEnd/>
            <a:tailEnd/>
          </a:ln>
        </p:spPr>
        <p:txBody>
          <a:bodyPr wrap="square">
            <a:spAutoFit/>
          </a:bodyPr>
          <a:lstStyle/>
          <a:p>
            <a:pPr marL="466725" lvl="1" indent="-466725">
              <a:lnSpc>
                <a:spcPct val="90000"/>
              </a:lnSpc>
              <a:buFont typeface="Arial" panose="020B0604020202020204" pitchFamily="34" charset="0"/>
              <a:buChar char="•"/>
            </a:pPr>
            <a:r>
              <a:rPr lang="en-US" sz="4200" dirty="0">
                <a:solidFill>
                  <a:schemeClr val="bg1"/>
                </a:solidFill>
                <a:latin typeface="Aptos" panose="020B0004020202020204" pitchFamily="34" charset="0"/>
              </a:rPr>
              <a:t>It’s never too late if you’ve lost your first love.</a:t>
            </a:r>
          </a:p>
          <a:p>
            <a:pPr marL="466725" lvl="1" indent="-466725">
              <a:lnSpc>
                <a:spcPct val="90000"/>
              </a:lnSpc>
              <a:buFont typeface="Arial" panose="020B0604020202020204" pitchFamily="34" charset="0"/>
              <a:buChar char="•"/>
            </a:pPr>
            <a:r>
              <a:rPr lang="en-US" sz="4200" dirty="0">
                <a:solidFill>
                  <a:schemeClr val="bg1"/>
                </a:solidFill>
                <a:latin typeface="Aptos" panose="020B0004020202020204" pitchFamily="34" charset="0"/>
              </a:rPr>
              <a:t>If you want to grow in your love for others, start by experiencing God’s love.</a:t>
            </a:r>
          </a:p>
        </p:txBody>
      </p:sp>
      <p:sp>
        <p:nvSpPr>
          <p:cNvPr id="8" name="TextBox 7">
            <a:extLst>
              <a:ext uri="{FF2B5EF4-FFF2-40B4-BE49-F238E27FC236}">
                <a16:creationId xmlns:a16="http://schemas.microsoft.com/office/drawing/2014/main" id="{0467CD2F-6427-2468-7136-F77AED6165EE}"/>
              </a:ext>
            </a:extLst>
          </p:cNvPr>
          <p:cNvSpPr txBox="1"/>
          <p:nvPr/>
        </p:nvSpPr>
        <p:spPr>
          <a:xfrm>
            <a:off x="228600" y="5"/>
            <a:ext cx="11963400" cy="1207510"/>
          </a:xfrm>
          <a:prstGeom prst="rect">
            <a:avLst/>
          </a:prstGeom>
          <a:noFill/>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Application</a:t>
            </a:r>
            <a:endParaRPr kumimoji="0" lang="en-US" sz="80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318156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8DF84-2462-4D97-42CE-27A31A09048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54E667B-D101-44DF-9443-2725E55C720D}"/>
              </a:ext>
            </a:extLst>
          </p:cNvPr>
          <p:cNvSpPr>
            <a:spLocks noGrp="1"/>
          </p:cNvSpPr>
          <p:nvPr>
            <p:ph type="ctrTitle"/>
          </p:nvPr>
        </p:nvSpPr>
        <p:spPr>
          <a:xfrm>
            <a:off x="1257299" y="2327564"/>
            <a:ext cx="9677400" cy="2387600"/>
          </a:xfrm>
        </p:spPr>
        <p:txBody>
          <a:bodyPr>
            <a:normAutofit/>
          </a:bodyPr>
          <a:lstStyle/>
          <a:p>
            <a:r>
              <a:rPr lang="en-US" sz="12500" dirty="0">
                <a:solidFill>
                  <a:schemeClr val="bg1"/>
                </a:solidFill>
                <a:latin typeface="Century Gothic" panose="020B0502020202020204" pitchFamily="34" charset="0"/>
              </a:rPr>
              <a:t>REVELATION</a:t>
            </a:r>
          </a:p>
        </p:txBody>
      </p:sp>
      <p:sp>
        <p:nvSpPr>
          <p:cNvPr id="5" name="TextBox 4">
            <a:extLst>
              <a:ext uri="{FF2B5EF4-FFF2-40B4-BE49-F238E27FC236}">
                <a16:creationId xmlns:a16="http://schemas.microsoft.com/office/drawing/2014/main" id="{DAC62C5D-5F68-8688-3F5C-F59C96E4A106}"/>
              </a:ext>
            </a:extLst>
          </p:cNvPr>
          <p:cNvSpPr txBox="1"/>
          <p:nvPr/>
        </p:nvSpPr>
        <p:spPr>
          <a:xfrm>
            <a:off x="2911364" y="2327564"/>
            <a:ext cx="6369269"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THE BOOK OF</a:t>
            </a:r>
          </a:p>
        </p:txBody>
      </p:sp>
    </p:spTree>
    <p:extLst>
      <p:ext uri="{BB962C8B-B14F-4D97-AF65-F5344CB8AC3E}">
        <p14:creationId xmlns:p14="http://schemas.microsoft.com/office/powerpoint/2010/main" val="406023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861501"/>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233638"/>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115077"/>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798324"/>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1159-B29E-ADB7-A1BC-63A2234F4AB3}"/>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EA1906B-A729-7902-14E1-1745A4B34FBC}"/>
              </a:ext>
            </a:extLst>
          </p:cNvPr>
          <p:cNvSpPr txBox="1">
            <a:spLocks noChangeArrowheads="1"/>
          </p:cNvSpPr>
          <p:nvPr/>
        </p:nvSpPr>
        <p:spPr bwMode="auto">
          <a:xfrm>
            <a:off x="304800" y="1295401"/>
            <a:ext cx="11537430" cy="677108"/>
          </a:xfrm>
          <a:prstGeom prst="rect">
            <a:avLst/>
          </a:prstGeom>
          <a:noFill/>
          <a:ln w="9525">
            <a:noFill/>
            <a:miter lim="800000"/>
            <a:headEnd/>
            <a:tailEnd/>
          </a:ln>
        </p:spPr>
        <p:txBody>
          <a:bodyPr wrap="square">
            <a:spAutoFit/>
          </a:bodyPr>
          <a:lstStyle/>
          <a:p>
            <a:r>
              <a:rPr lang="en-US" sz="3800" baseline="30000" dirty="0">
                <a:solidFill>
                  <a:schemeClr val="bg1"/>
                </a:solidFill>
                <a:latin typeface="Aptos Display" panose="020B0004020202020204" pitchFamily="34" charset="0"/>
              </a:rPr>
              <a:t>1</a:t>
            </a:r>
            <a:r>
              <a:rPr lang="en-US" sz="3800" dirty="0">
                <a:solidFill>
                  <a:schemeClr val="bg1"/>
                </a:solidFill>
                <a:latin typeface="Aptos Display" panose="020B0004020202020204" pitchFamily="34" charset="0"/>
              </a:rPr>
              <a:t> “To the angel of the church in Ephesus write:</a:t>
            </a:r>
          </a:p>
        </p:txBody>
      </p:sp>
      <p:sp>
        <p:nvSpPr>
          <p:cNvPr id="8" name="TextBox 7">
            <a:extLst>
              <a:ext uri="{FF2B5EF4-FFF2-40B4-BE49-F238E27FC236}">
                <a16:creationId xmlns:a16="http://schemas.microsoft.com/office/drawing/2014/main" id="{AC72FCDD-BBA4-8790-A6FB-406870A56A2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2</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135578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3872</Words>
  <Application>Microsoft Office PowerPoint</Application>
  <PresentationFormat>Widescreen</PresentationFormat>
  <Paragraphs>237</Paragraphs>
  <Slides>45</Slides>
  <Notes>45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45</vt:i4>
      </vt:variant>
    </vt:vector>
  </HeadingPairs>
  <TitlesOfParts>
    <vt:vector size="56" baseType="lpstr">
      <vt:lpstr>ＭＳ Ｐゴシック</vt:lpstr>
      <vt:lpstr>Aptos</vt:lpstr>
      <vt:lpstr>Aptos Display</vt:lpstr>
      <vt:lpstr>Arial</vt:lpstr>
      <vt:lpstr>Calibri</vt:lpstr>
      <vt:lpstr>Calibri Light</vt:lpstr>
      <vt:lpstr>Cambria</vt:lpstr>
      <vt:lpstr>Century Gothic</vt:lpstr>
      <vt:lpstr>Times New Roman</vt:lpstr>
      <vt:lpstr>Office Theme</vt:lpstr>
      <vt:lpstr>1_Office Theme</vt:lpstr>
      <vt:lpstr>REVELATION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2024-10-22T15:00:20Z</dcterms:created>
  <dcterms:modified xsi:type="dcterms:W3CDTF">2024-10-22T15:00:40Z</dcterms:modified>
</cp:coreProperties>
</file>