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35"/>
  </p:notesMasterIdLst>
  <p:sldIdLst>
    <p:sldId id="8541" r:id="rId2"/>
    <p:sldId id="10187" r:id="rId3"/>
    <p:sldId id="10326" r:id="rId4"/>
    <p:sldId id="10312" r:id="rId5"/>
    <p:sldId id="10327" r:id="rId6"/>
    <p:sldId id="10328" r:id="rId7"/>
    <p:sldId id="10313" r:id="rId8"/>
    <p:sldId id="10314" r:id="rId9"/>
    <p:sldId id="10341" r:id="rId10"/>
    <p:sldId id="10329" r:id="rId11"/>
    <p:sldId id="10342" r:id="rId12"/>
    <p:sldId id="10315" r:id="rId13"/>
    <p:sldId id="10316" r:id="rId14"/>
    <p:sldId id="10317" r:id="rId15"/>
    <p:sldId id="10318" r:id="rId16"/>
    <p:sldId id="10320" r:id="rId17"/>
    <p:sldId id="10330" r:id="rId18"/>
    <p:sldId id="10343" r:id="rId19"/>
    <p:sldId id="10319" r:id="rId20"/>
    <p:sldId id="10331" r:id="rId21"/>
    <p:sldId id="10332" r:id="rId22"/>
    <p:sldId id="10321" r:id="rId23"/>
    <p:sldId id="10334" r:id="rId24"/>
    <p:sldId id="10344" r:id="rId25"/>
    <p:sldId id="10335" r:id="rId26"/>
    <p:sldId id="10336" r:id="rId27"/>
    <p:sldId id="10333" r:id="rId28"/>
    <p:sldId id="10337" r:id="rId29"/>
    <p:sldId id="10338" r:id="rId30"/>
    <p:sldId id="10324" r:id="rId31"/>
    <p:sldId id="10254" r:id="rId32"/>
    <p:sldId id="10340" r:id="rId33"/>
    <p:sldId id="10052" r:id="rId3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C8D0"/>
    <a:srgbClr val="0F243E"/>
    <a:srgbClr val="872E3A"/>
    <a:srgbClr val="942E3A"/>
    <a:srgbClr val="254061"/>
    <a:srgbClr val="AC1A1F"/>
    <a:srgbClr val="7A7A7A"/>
    <a:srgbClr val="586676"/>
    <a:srgbClr val="B2CCDA"/>
    <a:srgbClr val="EF40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F5A976-293C-1342-AC60-2C52C5B9EF73}" v="826" dt="2025-01-17T00:32:58.07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0387" autoAdjust="0"/>
    <p:restoredTop sz="61283"/>
  </p:normalViewPr>
  <p:slideViewPr>
    <p:cSldViewPr snapToGrid="0" snapToObjects="1">
      <p:cViewPr varScale="1">
        <p:scale>
          <a:sx n="46" d="100"/>
          <a:sy n="46" d="100"/>
        </p:scale>
        <p:origin x="472" y="4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C2B21-0116-5532-848D-5CA367EAE5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B0E07B-A8A2-7A22-DD6B-18CDA62FC83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2AC6C0D-5094-3203-B657-EDBB0F7E589F}"/>
              </a:ext>
            </a:extLst>
          </p:cNvPr>
          <p:cNvSpPr>
            <a:spLocks noGrp="1"/>
          </p:cNvSpPr>
          <p:nvPr>
            <p:ph type="body" idx="1"/>
          </p:nvPr>
        </p:nvSpPr>
        <p:spPr/>
        <p:txBody>
          <a:bodyPr/>
          <a:lstStyle/>
          <a:p>
            <a:pPr marL="914400" marR="0" lvl="2"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13049CA-5A1B-B3B9-C88D-FC53C5B5C30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25311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CC2B21-0116-5532-848D-5CA367EAE5F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B0E07B-A8A2-7A22-DD6B-18CDA62FC83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2AC6C0D-5094-3203-B657-EDBB0F7E589F}"/>
              </a:ext>
            </a:extLst>
          </p:cNvPr>
          <p:cNvSpPr>
            <a:spLocks noGrp="1"/>
          </p:cNvSpPr>
          <p:nvPr>
            <p:ph type="body" idx="1"/>
          </p:nvPr>
        </p:nvSpPr>
        <p:spPr/>
        <p:txBody>
          <a:bodyPr/>
          <a:lstStyle/>
          <a:p>
            <a:pPr marL="914400" marR="0" lvl="2"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013049CA-5A1B-B3B9-C88D-FC53C5B5C308}"/>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467685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1F83F2-FE7A-FB2D-4F79-9C43DC87AF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9E341B8-5ABB-315A-EE12-E7AF86159B6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7DFA10F-D783-A63C-48FB-5540495CD6DF}"/>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74EF577-05BD-D755-1837-33E0FCAF5CF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88442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3FD0AD-3A81-57A1-5398-4B75E800B7D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F3AE08-C967-CBAE-74F5-081C02621AB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C5B82BC0-F59D-D6A0-9203-676D2E1F949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7D7FE8F7-0616-4BCB-A104-2FA09704B9F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10178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D8DFC-14E8-A2F1-71F2-80B25E1A592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478229-96FD-557B-9DD0-9031F93F2DF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E509780-60DC-5017-8743-ECB33B251EB1}"/>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B474C2C-3254-380C-4B72-C353600BA66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134847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C2E47A-B8A7-9D72-BDF7-189CEA5C8B5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720521-833D-6A9D-1CA0-9E2F4606AFDC}"/>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D94B27E-2F5C-3A5D-9117-AF5013BA78EB}"/>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2C0E91E-FE0D-B2E3-E6FC-D30E0BDD9EC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7108084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B7818C-0DCE-1301-AD24-DF40F1F498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9D9A2F3-8EAD-921D-B298-188E6E79987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70B4BAF-820C-634A-6FBD-958D9B2C29C8}"/>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4CD186A6-0E2D-F176-AFD9-205CBAB5DCC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792074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61B79-DC86-D571-C2C6-B666FD1C57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E5114F-67F4-DE3D-B1D7-51FB9CD63F3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943DC43-09F9-FBFA-272F-D61B32F859E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7060368-EDE3-0AC1-5B26-93D22F24646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6272469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361B79-DC86-D571-C2C6-B666FD1C575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E5114F-67F4-DE3D-B1D7-51FB9CD63F36}"/>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943DC43-09F9-FBFA-272F-D61B32F859E6}"/>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7060368-EDE3-0AC1-5B26-93D22F24646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9582156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8B8607-11D8-5EC9-F3F7-066B1D27F6C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7320A4-15E1-CD29-091F-A6491394ED0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EE6C15F-7174-D60B-C8E0-C2D0C094AECD}"/>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1800" b="0" dirty="0">
              <a:solidFill>
                <a:srgbClr val="0000FF"/>
              </a:solidFill>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497D4D6F-04FB-3A7E-A72C-C455719C7193}"/>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02442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3DADD2-D79F-3635-A23F-D230A32078D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62D1903-02C1-A054-D408-849F6533F56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E82689C8-4E30-AC69-FB0A-D769998E98B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48C880A2-E25A-6922-F8E5-FD894F88044B}"/>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300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8CF473-4F38-31D6-44B1-1FF38AC51B2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D7EF3B-6B64-DD72-342D-CEC68FD2E53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7BC442D9-A7B3-0DC2-3B9D-3997666F19F4}"/>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19D2913-5D57-5736-D2BA-0FE0C7363F02}"/>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249962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43DA61-AA14-958C-F1B2-072CD862E6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FD1A150-DD83-17D6-83E6-9CBD9D4B739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36A3F2D-C9A7-DF6F-214A-12E0BCB20182}"/>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99D1134-C066-6AED-C910-DB2FE7CDB8B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5057226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E4F36-9EAF-FEB4-9FDD-F88CFB5263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F2A6327-6D1A-203E-3612-6AEA480CD9C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9B7AFC0A-1161-4E8F-BAAF-98D139051A7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3058BD17-C3DD-EA48-4724-B3E731ED80D4}"/>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803672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0F8AD-B911-58B9-E5B9-A9B074D278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03655C-C232-D6B6-5E69-856FE867C7A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F332A7E-1DDA-E903-613D-4EDA62BAE17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99DA68F-C748-D6BF-653E-25B0AAF7C09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368083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0F8AD-B911-58B9-E5B9-A9B074D2788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903655C-C232-D6B6-5E69-856FE867C7AF}"/>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F332A7E-1DDA-E903-613D-4EDA62BAE17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C99DA68F-C748-D6BF-653E-25B0AAF7C096}"/>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945536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34AFF-66E5-3586-506A-2B98EC45A3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ABBE306-B3D7-08A8-9469-B6C87C9898DD}"/>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86F88FF-8F53-C966-727B-32248A6F443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104053E-216F-A475-B025-9BD614989D7E}"/>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587540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496822-B71A-D13B-C844-91416AECD7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C4DB599-ADB2-5B96-3133-A5FE90CDD0D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FA4A20C-F8BE-7ED6-AA23-60FBA03D3919}"/>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8839928-28DA-88FB-EA3C-528CA840565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650372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77A085-735A-61E4-2CE1-49D96631FAA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57BC01-2606-B14C-6001-180F5D409F5E}"/>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1AD58530-AD81-CB92-EA44-10652017199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EE1828D-1E2C-2C2D-CB86-57316C2052E5}"/>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7838824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2A3C9F-C785-FFF7-DC15-FA19A38490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A088CF-F042-4EAC-A6AA-C12124C5D092}"/>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42BE0F8-6FE3-8DE9-DDAB-32A1FE4795E2}"/>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A37DA83-DC92-2EDB-2C2B-278532CA803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915978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A40E92-13C6-674D-95EB-463520EE5EF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9F123E-E596-0CBC-1911-F1A4A3C7C2C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F0D49D9-AE78-494C-7B4F-CE1ACDA44409}"/>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20A99075-E92A-15CC-1E0F-4C138AACCCA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101490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F2F04A-9EF8-FBE6-C774-773C7CB141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C360FD-05C7-0707-CBEE-262A0C6D2F58}"/>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B7860401-7675-74D4-4B23-E1137E180629}"/>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F2281671-432D-D607-35AC-C129C51540E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1208730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D7981F-F702-60AA-76AB-25459DA0B4A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A68B22-A673-4C88-9680-359B3AF7220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A612EFC0-7F7B-EE75-2F6E-3D84A588D69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B4934CB6-97C4-FB29-5E22-395C5379F57F}"/>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266885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CF4015-EA4E-D942-EBD9-41E0D51DFE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DCE7582-5479-12DB-DAF7-E64A6E18EF5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E239F36-1779-137D-1927-69DA5188784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2800" dirty="0">
              <a:solidFill>
                <a:schemeClr val="bg1"/>
              </a:solidFill>
              <a:effectLst/>
              <a:latin typeface="Aptos Display" panose="020B0004020202020204" pitchFamily="34" charset="0"/>
            </a:endParaRPr>
          </a:p>
        </p:txBody>
      </p:sp>
      <p:sp>
        <p:nvSpPr>
          <p:cNvPr id="4" name="Slide Number Placeholder 3">
            <a:extLst>
              <a:ext uri="{FF2B5EF4-FFF2-40B4-BE49-F238E27FC236}">
                <a16:creationId xmlns:a16="http://schemas.microsoft.com/office/drawing/2014/main" id="{F176ED43-4E74-3829-DBB6-FDE12988AF3D}"/>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174895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502F2-EBA6-EA7E-2820-9228657EBC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D128F55-01BD-BC68-CA1D-95E12ED3AFF9}"/>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2A8B79B-2C31-D31E-6514-2CCC76E9E73E}"/>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sz="2800" dirty="0">
              <a:solidFill>
                <a:schemeClr val="bg1"/>
              </a:solidFill>
              <a:effectLst/>
              <a:latin typeface="Aptos Display" panose="020B0004020202020204" pitchFamily="34" charset="0"/>
            </a:endParaRPr>
          </a:p>
        </p:txBody>
      </p:sp>
      <p:sp>
        <p:nvSpPr>
          <p:cNvPr id="4" name="Slide Number Placeholder 3">
            <a:extLst>
              <a:ext uri="{FF2B5EF4-FFF2-40B4-BE49-F238E27FC236}">
                <a16:creationId xmlns:a16="http://schemas.microsoft.com/office/drawing/2014/main" id="{5604FFE8-E654-1C84-B63E-2BB28714F5F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782088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D6BBB3-FA84-97F1-1564-836BEF37CB7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437EAE-AE38-F277-FCFE-20D5BC49F3D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19C1B7-A812-1D31-2C5F-7765621F38A3}"/>
              </a:ext>
            </a:extLst>
          </p:cNvPr>
          <p:cNvSpPr>
            <a:spLocks noGrp="1"/>
          </p:cNvSpPr>
          <p:nvPr>
            <p:ph type="body" idx="1"/>
          </p:nvPr>
        </p:nvSpPr>
        <p:spPr/>
        <p:txBody>
          <a:bodyPr/>
          <a:lstStyle/>
          <a:p>
            <a:pPr marL="0" marR="0" lvl="0" indent="0">
              <a:spcBef>
                <a:spcPts val="0"/>
              </a:spcBef>
              <a:spcAft>
                <a:spcPts val="0"/>
              </a:spcAft>
              <a:buSzPts val="1200"/>
              <a:buFont typeface="Times New Roman" panose="02020603050405020304" pitchFamily="18" charset="0"/>
              <a:buNone/>
              <a:tabLst>
                <a:tab pos="685800" algn="l"/>
              </a:tabLst>
            </a:pPr>
            <a:endParaRPr lang="en-US" sz="1800" dirty="0">
              <a:effectLst/>
              <a:latin typeface="Times New Roman" panose="020206030504050203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7D4F09E0-F91A-79EC-1494-F3CA7FED658C}"/>
              </a:ext>
            </a:extLst>
          </p:cNvPr>
          <p:cNvSpPr>
            <a:spLocks noGrp="1"/>
          </p:cNvSpPr>
          <p:nvPr>
            <p:ph type="sldNum" sz="quarter" idx="5"/>
          </p:nvPr>
        </p:nvSpPr>
        <p:spPr/>
        <p:txBody>
          <a:bodyPr/>
          <a:lstStyle/>
          <a:p>
            <a:pPr>
              <a:defRPr/>
            </a:pPr>
            <a:fld id="{1696978B-A236-B943-B34D-431BF05F63D6}" type="slidenum">
              <a:rPr lang="en-US" smtClean="0"/>
              <a:pPr>
                <a:defRPr/>
              </a:pPr>
              <a:t>33</a:t>
            </a:fld>
            <a:endParaRPr lang="en-US"/>
          </a:p>
        </p:txBody>
      </p:sp>
    </p:spTree>
    <p:extLst>
      <p:ext uri="{BB962C8B-B14F-4D97-AF65-F5344CB8AC3E}">
        <p14:creationId xmlns:p14="http://schemas.microsoft.com/office/powerpoint/2010/main" val="2317021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CDC8D-13DB-6753-262D-1887FD63F1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F84F760-6242-608C-5301-5F244AE3F6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5757812D-A1F4-D818-BD9D-13FD87B025B0}"/>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A01038E9-5CA8-4579-42CC-073FC3EB6E80}"/>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23961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918CEC-70BF-B0EB-34E5-3ED3C15B4C9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D6EA63E-3715-42E7-0166-3E1A71DCB6B5}"/>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F52121B6-BBD1-780D-798A-AF2827599C4E}"/>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84E33CD0-EFEB-A342-50D1-E71AE707430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11402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895063-C905-38D7-4636-40AB84A8D2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9A28A1D-B0C8-BD23-6DDF-7F6F7E46EF61}"/>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38A7464F-4723-DF8E-4534-BD4F273CC72C}"/>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D595DFD7-3183-0CE3-6611-364A4A2EF467}"/>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65594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E29E73-7234-00DD-4665-9992C711502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B3E65B-AA3F-0BA5-F54E-42CD1532F8C3}"/>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282E2EE2-1588-AC4E-4FDE-D07CE31CBEB7}"/>
              </a:ext>
            </a:extLst>
          </p:cNvPr>
          <p:cNvSpPr>
            <a:spLocks noGrp="1"/>
          </p:cNvSpPr>
          <p:nvPr>
            <p:ph type="body" idx="1"/>
          </p:nvPr>
        </p:nvSpPr>
        <p:spPr/>
        <p:txBody>
          <a:bodyPr/>
          <a:lstStyle/>
          <a:p>
            <a:pPr marL="0" marR="0" lvl="0"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18588F70-4981-25A9-44FE-1E2966956D79}"/>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98699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657E3-DB27-460F-F972-C334B11AF9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4A4E88-2BF4-E6EA-2963-A93C3B16FBA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D9E1C4D-5BDD-BDA7-55C2-8B61D32F7CA0}"/>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ED49548-5A44-EC72-5D7A-68C7D9ED568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394230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4657E3-DB27-460F-F972-C334B11AF9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24A4E88-2BF4-E6EA-2963-A93C3B16FBAA}"/>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id="{0D9E1C4D-5BDD-BDA7-55C2-8B61D32F7CA0}"/>
              </a:ext>
            </a:extLst>
          </p:cNvPr>
          <p:cNvSpPr>
            <a:spLocks noGrp="1"/>
          </p:cNvSpPr>
          <p:nvPr>
            <p:ph type="body" idx="1"/>
          </p:nvPr>
        </p:nvSpPr>
        <p:spPr/>
        <p:txBody>
          <a:bodyPr/>
          <a:lstStyle/>
          <a:p>
            <a:pPr marL="457200" marR="0" lvl="1" indent="0">
              <a:spcBef>
                <a:spcPts val="0"/>
              </a:spcBef>
              <a:spcAft>
                <a:spcPts val="0"/>
              </a:spcAft>
              <a:buSzPts val="1200"/>
              <a:buFontTx/>
              <a:buNone/>
              <a:tabLst>
                <a:tab pos="914400" algn="l"/>
              </a:tabLst>
            </a:pPr>
            <a:endParaRPr lang="en-US" dirty="0"/>
          </a:p>
        </p:txBody>
      </p:sp>
      <p:sp>
        <p:nvSpPr>
          <p:cNvPr id="4" name="Slide Number Placeholder 3">
            <a:extLst>
              <a:ext uri="{FF2B5EF4-FFF2-40B4-BE49-F238E27FC236}">
                <a16:creationId xmlns:a16="http://schemas.microsoft.com/office/drawing/2014/main" id="{5ED49548-5A44-EC72-5D7A-68C7D9ED5681}"/>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877346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1/23/2025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1/23/2025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1/23/2025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1/23/2025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1/23/2025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1/23/2025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1/23/2025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1/23/2025</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8442459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034320-2544-2171-B36A-A310EEF76B5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21F8B4D-53B9-813B-37D9-828585D8C46D}"/>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Its tail swept a third of the stars out of the sky and flung them to the earth. The dragon stood in front of the woman who was about to give birth, so that it might devour her child the moment he was born. </a:t>
            </a:r>
          </a:p>
        </p:txBody>
      </p:sp>
      <p:sp>
        <p:nvSpPr>
          <p:cNvPr id="8" name="TextBox 7">
            <a:extLst>
              <a:ext uri="{FF2B5EF4-FFF2-40B4-BE49-F238E27FC236}">
                <a16:creationId xmlns:a16="http://schemas.microsoft.com/office/drawing/2014/main" id="{ED04E91C-5A08-F336-3050-3069E84B272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500418A-FAB8-8976-0603-005D7E4FEC24}"/>
              </a:ext>
            </a:extLst>
          </p:cNvPr>
          <p:cNvSpPr>
            <a:spLocks noChangeArrowheads="1"/>
          </p:cNvSpPr>
          <p:nvPr/>
        </p:nvSpPr>
        <p:spPr bwMode="auto">
          <a:xfrm>
            <a:off x="727335" y="3852527"/>
            <a:ext cx="10737330" cy="1891048"/>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D9B4EC6-BC65-90B4-E183-006737DB3AE8}"/>
              </a:ext>
            </a:extLst>
          </p:cNvPr>
          <p:cNvSpPr txBox="1">
            <a:spLocks noChangeArrowheads="1"/>
          </p:cNvSpPr>
          <p:nvPr/>
        </p:nvSpPr>
        <p:spPr bwMode="auto">
          <a:xfrm>
            <a:off x="775856" y="3944884"/>
            <a:ext cx="10645462"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Colossians 2:15: “Having disarmed the powers and authorities, Jesus made a public spectacle of them, triumphing over them by the cross.”</a:t>
            </a:r>
          </a:p>
        </p:txBody>
      </p:sp>
    </p:spTree>
    <p:extLst>
      <p:ext uri="{BB962C8B-B14F-4D97-AF65-F5344CB8AC3E}">
        <p14:creationId xmlns:p14="http://schemas.microsoft.com/office/powerpoint/2010/main" val="3848608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034320-2544-2171-B36A-A310EEF76B5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21F8B4D-53B9-813B-37D9-828585D8C46D}"/>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Its tail swept a third of the stars out of the sky and flung them to the earth. The dragon stood in front of the woman who was about to give birth, so that it might devour her child the moment he was born. </a:t>
            </a:r>
          </a:p>
        </p:txBody>
      </p:sp>
      <p:sp>
        <p:nvSpPr>
          <p:cNvPr id="8" name="TextBox 7">
            <a:extLst>
              <a:ext uri="{FF2B5EF4-FFF2-40B4-BE49-F238E27FC236}">
                <a16:creationId xmlns:a16="http://schemas.microsoft.com/office/drawing/2014/main" id="{ED04E91C-5A08-F336-3050-3069E84B272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F500418A-FAB8-8976-0603-005D7E4FEC24}"/>
              </a:ext>
            </a:extLst>
          </p:cNvPr>
          <p:cNvSpPr>
            <a:spLocks noChangeArrowheads="1"/>
          </p:cNvSpPr>
          <p:nvPr/>
        </p:nvSpPr>
        <p:spPr bwMode="auto">
          <a:xfrm>
            <a:off x="727335" y="3852527"/>
            <a:ext cx="10737330" cy="1891048"/>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D9B4EC6-BC65-90B4-E183-006737DB3AE8}"/>
              </a:ext>
            </a:extLst>
          </p:cNvPr>
          <p:cNvSpPr txBox="1">
            <a:spLocks noChangeArrowheads="1"/>
          </p:cNvSpPr>
          <p:nvPr/>
        </p:nvSpPr>
        <p:spPr bwMode="auto">
          <a:xfrm>
            <a:off x="775856" y="3944884"/>
            <a:ext cx="10645462"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Colossians 2:15: “Having disarmed the powers and authorities, Jesus made a public spectacle of them, triumphing over them by the cross.”</a:t>
            </a:r>
          </a:p>
        </p:txBody>
      </p:sp>
      <p:sp>
        <p:nvSpPr>
          <p:cNvPr id="4" name="Rectangle 3">
            <a:extLst>
              <a:ext uri="{FF2B5EF4-FFF2-40B4-BE49-F238E27FC236}">
                <a16:creationId xmlns:a16="http://schemas.microsoft.com/office/drawing/2014/main" id="{AF38566D-A97B-CF9E-64C8-6670E62B5C3E}"/>
              </a:ext>
            </a:extLst>
          </p:cNvPr>
          <p:cNvSpPr>
            <a:spLocks noChangeArrowheads="1"/>
          </p:cNvSpPr>
          <p:nvPr/>
        </p:nvSpPr>
        <p:spPr bwMode="auto">
          <a:xfrm>
            <a:off x="214312" y="1894803"/>
            <a:ext cx="11844338" cy="477746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385E1B78-15B8-5FCC-6598-EB6A4DF8FFA1}"/>
              </a:ext>
            </a:extLst>
          </p:cNvPr>
          <p:cNvSpPr txBox="1">
            <a:spLocks noChangeArrowheads="1"/>
          </p:cNvSpPr>
          <p:nvPr/>
        </p:nvSpPr>
        <p:spPr bwMode="auto">
          <a:xfrm>
            <a:off x="248544" y="1971838"/>
            <a:ext cx="11742998" cy="443198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So, how did </a:t>
            </a:r>
            <a:r>
              <a:rPr lang="en-US" sz="3400" i="1" dirty="0">
                <a:solidFill>
                  <a:prstClr val="white"/>
                </a:solidFill>
                <a:latin typeface="Aptos Display" panose="020B0004020202020204" pitchFamily="34" charset="0"/>
                <a:cs typeface="Calibri Light" panose="020F0302020204030204" pitchFamily="34" charset="0"/>
              </a:rPr>
              <a:t>we</a:t>
            </a:r>
            <a:r>
              <a:rPr lang="en-US" sz="3400" dirty="0">
                <a:solidFill>
                  <a:prstClr val="white"/>
                </a:solidFill>
                <a:latin typeface="Aptos Display" panose="020B0004020202020204" pitchFamily="34" charset="0"/>
                <a:cs typeface="Calibri Light" panose="020F0302020204030204" pitchFamily="34" charset="0"/>
              </a:rPr>
              <a:t> become Satan’s target?</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Satan hates God.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And therefore, anyone whom God loves.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Satan has redoubled his efforts to make sure that people never hear about or place their trust in Christ</a:t>
            </a:r>
          </a:p>
          <a:p>
            <a:pPr marL="915988"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Revelation 12:12: Woe to the earth and the sea, because the devil has come down to you, having great wrath, knowing that he has only a short time.  </a:t>
            </a:r>
          </a:p>
        </p:txBody>
      </p:sp>
    </p:spTree>
    <p:extLst>
      <p:ext uri="{BB962C8B-B14F-4D97-AF65-F5344CB8AC3E}">
        <p14:creationId xmlns:p14="http://schemas.microsoft.com/office/powerpoint/2010/main" val="3539825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75E984-C2D3-F696-D689-DCA6EC720F6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5475E70-6526-4FA2-4B2D-751289CBBF9E}"/>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Its tail swept a third of the stars out of the sky and flung them to the earth. The dragon stood in front of the woman who was about to give birth, so that it might devour her child the moment he was born. </a:t>
            </a:r>
          </a:p>
          <a:p>
            <a:r>
              <a:rPr lang="en-US" sz="3800" baseline="30000" dirty="0">
                <a:solidFill>
                  <a:schemeClr val="bg1"/>
                </a:solidFill>
                <a:latin typeface="Aptos Display" panose="020B0004020202020204" pitchFamily="34" charset="0"/>
              </a:rPr>
              <a:t>5 </a:t>
            </a:r>
            <a:r>
              <a:rPr lang="en-US" sz="3800" dirty="0">
                <a:solidFill>
                  <a:schemeClr val="bg1"/>
                </a:solidFill>
                <a:latin typeface="Aptos Display" panose="020B0004020202020204" pitchFamily="34" charset="0"/>
              </a:rPr>
              <a:t>She gave birth to a son, a male child, who “will rule all the nations with an iron scepter.” </a:t>
            </a:r>
          </a:p>
        </p:txBody>
      </p:sp>
      <p:sp>
        <p:nvSpPr>
          <p:cNvPr id="8" name="TextBox 7">
            <a:extLst>
              <a:ext uri="{FF2B5EF4-FFF2-40B4-BE49-F238E27FC236}">
                <a16:creationId xmlns:a16="http://schemas.microsoft.com/office/drawing/2014/main" id="{AAC1E982-7829-16CF-829E-377BF64B5D5B}"/>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5B1DC1C-4B74-9842-B683-E5A509A0BB74}"/>
              </a:ext>
            </a:extLst>
          </p:cNvPr>
          <p:cNvSpPr>
            <a:spLocks noChangeArrowheads="1"/>
          </p:cNvSpPr>
          <p:nvPr/>
        </p:nvSpPr>
        <p:spPr bwMode="auto">
          <a:xfrm>
            <a:off x="6206836" y="5099944"/>
            <a:ext cx="5203286" cy="98220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4A13804-C5D3-5266-4E42-9EE8400B0714}"/>
              </a:ext>
            </a:extLst>
          </p:cNvPr>
          <p:cNvSpPr txBox="1">
            <a:spLocks noChangeArrowheads="1"/>
          </p:cNvSpPr>
          <p:nvPr/>
        </p:nvSpPr>
        <p:spPr bwMode="auto">
          <a:xfrm>
            <a:off x="6192226" y="5229589"/>
            <a:ext cx="5158767" cy="769441"/>
          </a:xfrm>
          <a:prstGeom prst="rect">
            <a:avLst/>
          </a:prstGeom>
          <a:noFill/>
          <a:ln w="38100">
            <a:noFill/>
            <a:miter lim="800000"/>
            <a:headEnd/>
            <a:tailEnd/>
          </a:ln>
        </p:spPr>
        <p:txBody>
          <a:bodyPr wrap="square">
            <a:spAutoFit/>
          </a:bodyPr>
          <a:lstStyle/>
          <a:p>
            <a:pPr marL="12700" lvl="3" algn="ctr">
              <a:spcBef>
                <a:spcPts val="0"/>
              </a:spcBef>
              <a:spcAft>
                <a:spcPts val="0"/>
              </a:spcAft>
              <a:buSzPct val="100000"/>
            </a:pPr>
            <a:r>
              <a:rPr lang="en-US" sz="4400" dirty="0">
                <a:solidFill>
                  <a:prstClr val="white"/>
                </a:solidFill>
                <a:latin typeface="Aptos Display" panose="020B0004020202020204" pitchFamily="34" charset="0"/>
                <a:cs typeface="Calibri Light" panose="020F0302020204030204" pitchFamily="34" charset="0"/>
              </a:rPr>
              <a:t>Psalm 2</a:t>
            </a:r>
            <a:endParaRPr lang="en-US" sz="4400" i="1"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4172846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30CAEC-6135-2797-D0AE-53321F11F0DC}"/>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11B2BF2-A7D9-34A2-26D4-540DE5E5DC94}"/>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Its tail swept a third of the stars out of the sky and flung them to the earth. The dragon stood in front of the woman who was about to give birth, so that it might devour her child the moment he was born. </a:t>
            </a:r>
          </a:p>
          <a:p>
            <a:r>
              <a:rPr lang="en-US" sz="3800" baseline="30000" dirty="0">
                <a:solidFill>
                  <a:schemeClr val="bg1"/>
                </a:solidFill>
                <a:latin typeface="Aptos Display" panose="020B0004020202020204" pitchFamily="34" charset="0"/>
              </a:rPr>
              <a:t>5 </a:t>
            </a:r>
            <a:r>
              <a:rPr lang="en-US" sz="3800" dirty="0">
                <a:solidFill>
                  <a:schemeClr val="bg1"/>
                </a:solidFill>
                <a:latin typeface="Aptos Display" panose="020B0004020202020204" pitchFamily="34" charset="0"/>
              </a:rPr>
              <a:t>She gave birth to a son, a male child, who “will rule all the nations with an iron scepter.” And her child was snatched up to God and to his throne. </a:t>
            </a:r>
          </a:p>
        </p:txBody>
      </p:sp>
      <p:sp>
        <p:nvSpPr>
          <p:cNvPr id="8" name="TextBox 7">
            <a:extLst>
              <a:ext uri="{FF2B5EF4-FFF2-40B4-BE49-F238E27FC236}">
                <a16:creationId xmlns:a16="http://schemas.microsoft.com/office/drawing/2014/main" id="{427EF266-B785-DC01-CC94-8128A1F66BE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317830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3A1590-5A3A-84DB-C648-C5F0CB61182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B895032-46D9-1752-E2FD-0F86787BFC5C}"/>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6 </a:t>
            </a:r>
            <a:r>
              <a:rPr lang="en-US" sz="3800" dirty="0">
                <a:solidFill>
                  <a:schemeClr val="bg1"/>
                </a:solidFill>
                <a:latin typeface="Aptos Display" panose="020B0004020202020204" pitchFamily="34" charset="0"/>
              </a:rPr>
              <a:t>The woman fled into the wilderness to a place prepared for her by God, where she might be taken care of for 1,260 days. </a:t>
            </a:r>
          </a:p>
        </p:txBody>
      </p:sp>
      <p:sp>
        <p:nvSpPr>
          <p:cNvPr id="8" name="TextBox 7">
            <a:extLst>
              <a:ext uri="{FF2B5EF4-FFF2-40B4-BE49-F238E27FC236}">
                <a16:creationId xmlns:a16="http://schemas.microsoft.com/office/drawing/2014/main" id="{DFDE6275-38B8-4DC7-E93C-9C580684EA10}"/>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1887893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BE73B1-2074-1A0E-2F34-996E32A1A41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6F11FCA-8A94-B1D4-362A-0681ACA41304}"/>
              </a:ext>
            </a:extLst>
          </p:cNvPr>
          <p:cNvSpPr txBox="1">
            <a:spLocks noChangeArrowheads="1"/>
          </p:cNvSpPr>
          <p:nvPr/>
        </p:nvSpPr>
        <p:spPr bwMode="auto">
          <a:xfrm>
            <a:off x="304800" y="1295401"/>
            <a:ext cx="11537430" cy="677108"/>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Then war broke out in heaven. </a:t>
            </a:r>
          </a:p>
        </p:txBody>
      </p:sp>
      <p:sp>
        <p:nvSpPr>
          <p:cNvPr id="8" name="TextBox 7">
            <a:extLst>
              <a:ext uri="{FF2B5EF4-FFF2-40B4-BE49-F238E27FC236}">
                <a16:creationId xmlns:a16="http://schemas.microsoft.com/office/drawing/2014/main" id="{4EEEEBC6-0B84-0777-1E25-B94D4FFD87A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2979869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E64BE-353C-B47E-505F-4C25252ABCC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907DD52-8A5D-C6E9-46FD-AEBCBE61019F}"/>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Then war broke out in heaven. Michael and his angels fought against the dragon, and the dragon and his angels fought back. </a:t>
            </a:r>
          </a:p>
        </p:txBody>
      </p:sp>
      <p:sp>
        <p:nvSpPr>
          <p:cNvPr id="8" name="TextBox 7">
            <a:extLst>
              <a:ext uri="{FF2B5EF4-FFF2-40B4-BE49-F238E27FC236}">
                <a16:creationId xmlns:a16="http://schemas.microsoft.com/office/drawing/2014/main" id="{2A9677F3-ACE4-8669-1F96-A4A73E05EB11}"/>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1CFEC98D-D992-7E99-84D5-C0CDB89F5144}"/>
              </a:ext>
            </a:extLst>
          </p:cNvPr>
          <p:cNvSpPr txBox="1"/>
          <p:nvPr/>
        </p:nvSpPr>
        <p:spPr>
          <a:xfrm>
            <a:off x="11856518" y="6572251"/>
            <a:ext cx="349770" cy="276999"/>
          </a:xfrm>
          <a:prstGeom prst="rect">
            <a:avLst/>
          </a:prstGeom>
          <a:noFill/>
        </p:spPr>
        <p:txBody>
          <a:bodyPr wrap="square" rtlCol="0">
            <a:spAutoFit/>
          </a:bodyPr>
          <a:lstStyle/>
          <a:p>
            <a:pPr algn="r"/>
            <a:r>
              <a:rPr lang="en-US" sz="1200" dirty="0">
                <a:solidFill>
                  <a:schemeClr val="bg1"/>
                </a:solidFill>
              </a:rPr>
              <a:t>.</a:t>
            </a:r>
          </a:p>
        </p:txBody>
      </p:sp>
    </p:spTree>
    <p:extLst>
      <p:ext uri="{BB962C8B-B14F-4D97-AF65-F5344CB8AC3E}">
        <p14:creationId xmlns:p14="http://schemas.microsoft.com/office/powerpoint/2010/main" val="657477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6E0CFE-939F-CF23-4305-CC717819126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BB6A8A4-1C57-2520-F3B5-29FE89EC0F93}"/>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tx1">
                    <a:lumMod val="50000"/>
                    <a:lumOff val="50000"/>
                  </a:schemeClr>
                </a:solidFill>
                <a:latin typeface="Aptos Display" panose="020B0004020202020204" pitchFamily="34" charset="0"/>
              </a:rPr>
              <a:t>Then war broke out in heaven. </a:t>
            </a:r>
            <a:r>
              <a:rPr lang="en-US" sz="3800" dirty="0">
                <a:solidFill>
                  <a:schemeClr val="bg1"/>
                </a:solidFill>
                <a:latin typeface="Aptos Display" panose="020B0004020202020204" pitchFamily="34" charset="0"/>
              </a:rPr>
              <a:t>Michael </a:t>
            </a:r>
            <a:r>
              <a:rPr lang="en-US" sz="3800" dirty="0">
                <a:solidFill>
                  <a:schemeClr val="tx1">
                    <a:lumMod val="50000"/>
                    <a:lumOff val="50000"/>
                  </a:schemeClr>
                </a:solidFill>
                <a:latin typeface="Aptos Display" panose="020B0004020202020204" pitchFamily="34" charset="0"/>
              </a:rPr>
              <a:t>and his angels fought against the dragon, and the dragon and his angels fought back. </a:t>
            </a:r>
          </a:p>
        </p:txBody>
      </p:sp>
      <p:sp>
        <p:nvSpPr>
          <p:cNvPr id="8" name="TextBox 7">
            <a:extLst>
              <a:ext uri="{FF2B5EF4-FFF2-40B4-BE49-F238E27FC236}">
                <a16:creationId xmlns:a16="http://schemas.microsoft.com/office/drawing/2014/main" id="{5018D669-A928-AA72-A9EC-755CFA1EF56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28926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6E0CFE-939F-CF23-4305-CC717819126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BB6A8A4-1C57-2520-F3B5-29FE89EC0F93}"/>
              </a:ext>
            </a:extLst>
          </p:cNvPr>
          <p:cNvSpPr txBox="1">
            <a:spLocks noChangeArrowheads="1"/>
          </p:cNvSpPr>
          <p:nvPr/>
        </p:nvSpPr>
        <p:spPr bwMode="auto">
          <a:xfrm>
            <a:off x="304800" y="1295401"/>
            <a:ext cx="11537430" cy="1846659"/>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tx1">
                    <a:lumMod val="50000"/>
                    <a:lumOff val="50000"/>
                  </a:schemeClr>
                </a:solidFill>
                <a:latin typeface="Aptos Display" panose="020B0004020202020204" pitchFamily="34" charset="0"/>
              </a:rPr>
              <a:t>Then war broke out in heaven. </a:t>
            </a:r>
            <a:r>
              <a:rPr lang="en-US" sz="3800" dirty="0">
                <a:solidFill>
                  <a:schemeClr val="bg1"/>
                </a:solidFill>
                <a:latin typeface="Aptos Display" panose="020B0004020202020204" pitchFamily="34" charset="0"/>
              </a:rPr>
              <a:t>Michael </a:t>
            </a:r>
            <a:r>
              <a:rPr lang="en-US" sz="3800" dirty="0">
                <a:solidFill>
                  <a:schemeClr val="tx1">
                    <a:lumMod val="50000"/>
                    <a:lumOff val="50000"/>
                  </a:schemeClr>
                </a:solidFill>
                <a:latin typeface="Aptos Display" panose="020B0004020202020204" pitchFamily="34" charset="0"/>
              </a:rPr>
              <a:t>and his angels fought against the dragon, and the dragon and his angels fought back. </a:t>
            </a:r>
          </a:p>
        </p:txBody>
      </p:sp>
      <p:sp>
        <p:nvSpPr>
          <p:cNvPr id="8" name="TextBox 7">
            <a:extLst>
              <a:ext uri="{FF2B5EF4-FFF2-40B4-BE49-F238E27FC236}">
                <a16:creationId xmlns:a16="http://schemas.microsoft.com/office/drawing/2014/main" id="{5018D669-A928-AA72-A9EC-755CFA1EF56D}"/>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C6015AE-8D9C-89CD-1AC2-B9F78346656C}"/>
              </a:ext>
            </a:extLst>
          </p:cNvPr>
          <p:cNvSpPr>
            <a:spLocks noChangeArrowheads="1"/>
          </p:cNvSpPr>
          <p:nvPr/>
        </p:nvSpPr>
        <p:spPr bwMode="auto">
          <a:xfrm>
            <a:off x="173831" y="1946914"/>
            <a:ext cx="11844338" cy="401097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4BA6FCAF-D95E-F9D1-19E6-C0E367EFD1EB}"/>
              </a:ext>
            </a:extLst>
          </p:cNvPr>
          <p:cNvSpPr txBox="1">
            <a:spLocks noChangeArrowheads="1"/>
          </p:cNvSpPr>
          <p:nvPr/>
        </p:nvSpPr>
        <p:spPr bwMode="auto">
          <a:xfrm>
            <a:off x="208063" y="2023950"/>
            <a:ext cx="11742998" cy="3754874"/>
          </a:xfrm>
          <a:prstGeom prst="rect">
            <a:avLst/>
          </a:prstGeom>
          <a:noFill/>
          <a:ln w="38100">
            <a:noFill/>
            <a:miter lim="800000"/>
            <a:headEnd/>
            <a:tailEnd/>
          </a:ln>
        </p:spPr>
        <p:txBody>
          <a:bodyPr wrap="square">
            <a:spAutoFit/>
          </a:bodyPr>
          <a:lstStyle/>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He is personally assigned to protect the nation of Israel (Daniel 12:1).  </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Michael has great respect for Satan because at one time they were on the same side.</a:t>
            </a:r>
          </a:p>
          <a:p>
            <a:pPr marL="930275" lvl="5">
              <a:buSzPct val="100000"/>
            </a:pPr>
            <a:r>
              <a:rPr lang="en-US" sz="3400" dirty="0">
                <a:solidFill>
                  <a:prstClr val="white"/>
                </a:solidFill>
                <a:latin typeface="Aptos Display" panose="020B0004020202020204" pitchFamily="34" charset="0"/>
                <a:cs typeface="Calibri Light" panose="020F0302020204030204" pitchFamily="34" charset="0"/>
              </a:rPr>
              <a:t>Jude 9: But even the archangel Michael, when he was disputing with the devil...did not dare to bring a slanderous accusation against him, but said, “The Lord rebuke you!”</a:t>
            </a:r>
          </a:p>
        </p:txBody>
      </p:sp>
    </p:spTree>
    <p:extLst>
      <p:ext uri="{BB962C8B-B14F-4D97-AF65-F5344CB8AC3E}">
        <p14:creationId xmlns:p14="http://schemas.microsoft.com/office/powerpoint/2010/main" val="4164129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EB6C6-CE6F-885F-C615-05654B8C8313}"/>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5936A26-D701-7928-77EB-A89D52997C6D}"/>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7 </a:t>
            </a:r>
            <a:r>
              <a:rPr lang="en-US" sz="3800" dirty="0">
                <a:solidFill>
                  <a:schemeClr val="bg1"/>
                </a:solidFill>
                <a:latin typeface="Aptos Display" panose="020B0004020202020204" pitchFamily="34" charset="0"/>
              </a:rPr>
              <a:t>Then war broke out in heaven. Michael and his angels fought against the dragon, and the dragon and his angels fought back. </a:t>
            </a:r>
          </a:p>
          <a:p>
            <a:r>
              <a:rPr lang="en-US" sz="3800" baseline="30000" dirty="0">
                <a:solidFill>
                  <a:schemeClr val="bg1"/>
                </a:solidFill>
                <a:latin typeface="Aptos Display" panose="020B0004020202020204" pitchFamily="34" charset="0"/>
              </a:rPr>
              <a:t>8 </a:t>
            </a:r>
            <a:r>
              <a:rPr lang="en-US" sz="3800" dirty="0">
                <a:solidFill>
                  <a:schemeClr val="bg1"/>
                </a:solidFill>
                <a:latin typeface="Aptos Display" panose="020B0004020202020204" pitchFamily="34" charset="0"/>
              </a:rPr>
              <a:t>But he was not strong enough, and they lost their place in heaven. </a:t>
            </a:r>
            <a:r>
              <a:rPr lang="en-US" sz="3800" baseline="30000" dirty="0">
                <a:solidFill>
                  <a:schemeClr val="bg1"/>
                </a:solidFill>
                <a:latin typeface="Aptos Display" panose="020B0004020202020204" pitchFamily="34" charset="0"/>
              </a:rPr>
              <a:t>9 </a:t>
            </a:r>
            <a:r>
              <a:rPr lang="en-US" sz="3800" dirty="0">
                <a:solidFill>
                  <a:schemeClr val="bg1"/>
                </a:solidFill>
                <a:latin typeface="Aptos Display" panose="020B0004020202020204" pitchFamily="34" charset="0"/>
              </a:rPr>
              <a:t>The great dragon was hurled down—that ancient serpent called the devil, or Satan, who leads the whole world astray. He was hurled to the earth, and his angels with him. </a:t>
            </a:r>
          </a:p>
        </p:txBody>
      </p:sp>
      <p:sp>
        <p:nvSpPr>
          <p:cNvPr id="8" name="TextBox 7">
            <a:extLst>
              <a:ext uri="{FF2B5EF4-FFF2-40B4-BE49-F238E27FC236}">
                <a16:creationId xmlns:a16="http://schemas.microsoft.com/office/drawing/2014/main" id="{3498C46D-CB2F-EEF1-8999-856E05E58C5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TextBox 1">
            <a:extLst>
              <a:ext uri="{FF2B5EF4-FFF2-40B4-BE49-F238E27FC236}">
                <a16:creationId xmlns:a16="http://schemas.microsoft.com/office/drawing/2014/main" id="{B36A0996-85E0-F3B0-64CB-62D5FD849D86}"/>
              </a:ext>
            </a:extLst>
          </p:cNvPr>
          <p:cNvSpPr txBox="1"/>
          <p:nvPr/>
        </p:nvSpPr>
        <p:spPr>
          <a:xfrm>
            <a:off x="11856518" y="6572251"/>
            <a:ext cx="349770" cy="276999"/>
          </a:xfrm>
          <a:prstGeom prst="rect">
            <a:avLst/>
          </a:prstGeom>
          <a:noFill/>
        </p:spPr>
        <p:txBody>
          <a:bodyPr wrap="square" rtlCol="0">
            <a:spAutoFit/>
          </a:bodyPr>
          <a:lstStyle/>
          <a:p>
            <a:pPr algn="r"/>
            <a:r>
              <a:rPr lang="en-US" sz="1200" dirty="0">
                <a:solidFill>
                  <a:schemeClr val="bg1"/>
                </a:solidFill>
              </a:rPr>
              <a:t>.</a:t>
            </a:r>
          </a:p>
        </p:txBody>
      </p:sp>
    </p:spTree>
    <p:extLst>
      <p:ext uri="{BB962C8B-B14F-4D97-AF65-F5344CB8AC3E}">
        <p14:creationId xmlns:p14="http://schemas.microsoft.com/office/powerpoint/2010/main" val="743490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A198BB-C806-4210-8B15-455B3BCB490D}"/>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CDA0E33A-3189-6EC8-57DE-3B4266AF6ADF}"/>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A great sign appeared in heaven: a woman clothed with the sun, with the moon under her feet and a crown of twelve stars on her head. </a:t>
            </a:r>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She was pregnant and cried out in pain as she was about to give birth. </a:t>
            </a:r>
          </a:p>
        </p:txBody>
      </p:sp>
      <p:sp>
        <p:nvSpPr>
          <p:cNvPr id="8" name="TextBox 7">
            <a:extLst>
              <a:ext uri="{FF2B5EF4-FFF2-40B4-BE49-F238E27FC236}">
                <a16:creationId xmlns:a16="http://schemas.microsoft.com/office/drawing/2014/main" id="{79EF0367-3071-6ADA-DCB9-39A621DE4FF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E4C3F5C-6C8B-E0C7-FF43-6743255B962D}"/>
              </a:ext>
            </a:extLst>
          </p:cNvPr>
          <p:cNvSpPr>
            <a:spLocks noChangeArrowheads="1"/>
          </p:cNvSpPr>
          <p:nvPr/>
        </p:nvSpPr>
        <p:spPr bwMode="auto">
          <a:xfrm>
            <a:off x="727335" y="3852527"/>
            <a:ext cx="10737330" cy="1290974"/>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1FA0ED7-041D-1D7E-F81D-EAC31ABAC9D5}"/>
              </a:ext>
            </a:extLst>
          </p:cNvPr>
          <p:cNvSpPr txBox="1">
            <a:spLocks noChangeArrowheads="1"/>
          </p:cNvSpPr>
          <p:nvPr/>
        </p:nvSpPr>
        <p:spPr bwMode="auto">
          <a:xfrm>
            <a:off x="761568" y="3916308"/>
            <a:ext cx="10645462" cy="113877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“The woman gave birth to a son, a male child, who will rule all the nations with an iron scepter” (12:5).</a:t>
            </a:r>
          </a:p>
        </p:txBody>
      </p:sp>
    </p:spTree>
    <p:extLst>
      <p:ext uri="{BB962C8B-B14F-4D97-AF65-F5344CB8AC3E}">
        <p14:creationId xmlns:p14="http://schemas.microsoft.com/office/powerpoint/2010/main" val="2230725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DB7615-8B2D-ECAF-1CAA-0C036D8B604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A4997C96-713A-E067-707F-80690E7617D7}"/>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tx1">
                    <a:lumMod val="50000"/>
                    <a:lumOff val="50000"/>
                  </a:schemeClr>
                </a:solidFill>
                <a:latin typeface="Aptos Display" panose="020B0004020202020204" pitchFamily="34" charset="0"/>
              </a:rPr>
              <a:t>Then war broke out in heaven. Michael and his angels fought against the dragon, and the dragon and his angels fought back. </a:t>
            </a:r>
          </a:p>
          <a:p>
            <a:r>
              <a:rPr lang="en-US" sz="3800" baseline="30000" dirty="0">
                <a:solidFill>
                  <a:schemeClr val="tx1">
                    <a:lumMod val="50000"/>
                    <a:lumOff val="50000"/>
                  </a:schemeClr>
                </a:solidFill>
                <a:latin typeface="Aptos Display" panose="020B0004020202020204" pitchFamily="34" charset="0"/>
              </a:rPr>
              <a:t>8 </a:t>
            </a:r>
            <a:r>
              <a:rPr lang="en-US" sz="3800" dirty="0">
                <a:solidFill>
                  <a:schemeClr val="tx1">
                    <a:lumMod val="50000"/>
                    <a:lumOff val="50000"/>
                  </a:schemeClr>
                </a:solidFill>
                <a:latin typeface="Aptos Display" panose="020B0004020202020204" pitchFamily="34" charset="0"/>
              </a:rPr>
              <a:t>But he was not strong enough, and they lost their place in heaven. </a:t>
            </a:r>
            <a:r>
              <a:rPr lang="en-US" sz="3800" baseline="30000" dirty="0">
                <a:solidFill>
                  <a:schemeClr val="tx1">
                    <a:lumMod val="50000"/>
                    <a:lumOff val="50000"/>
                  </a:schemeClr>
                </a:solidFill>
                <a:latin typeface="Aptos Display" panose="020B0004020202020204" pitchFamily="34" charset="0"/>
              </a:rPr>
              <a:t>9 </a:t>
            </a:r>
            <a:r>
              <a:rPr lang="en-US" sz="3800" dirty="0">
                <a:solidFill>
                  <a:schemeClr val="tx1">
                    <a:lumMod val="50000"/>
                    <a:lumOff val="50000"/>
                  </a:schemeClr>
                </a:solidFill>
                <a:latin typeface="Aptos Display" panose="020B0004020202020204" pitchFamily="34" charset="0"/>
              </a:rPr>
              <a:t>The great dragon was hurled down—that ancient serpent called the devil, or Satan, </a:t>
            </a:r>
            <a:r>
              <a:rPr lang="en-US" sz="3800" dirty="0">
                <a:solidFill>
                  <a:schemeClr val="bg1"/>
                </a:solidFill>
                <a:latin typeface="Aptos Display" panose="020B0004020202020204" pitchFamily="34" charset="0"/>
              </a:rPr>
              <a:t>who leads the whole world astray.</a:t>
            </a:r>
            <a:r>
              <a:rPr lang="en-US" sz="3800" dirty="0">
                <a:solidFill>
                  <a:schemeClr val="tx1">
                    <a:lumMod val="50000"/>
                    <a:lumOff val="50000"/>
                  </a:schemeClr>
                </a:solidFill>
                <a:latin typeface="Aptos Display" panose="020B0004020202020204" pitchFamily="34" charset="0"/>
              </a:rPr>
              <a:t> He was hurled to the earth, and his angels with him. </a:t>
            </a:r>
          </a:p>
        </p:txBody>
      </p:sp>
      <p:sp>
        <p:nvSpPr>
          <p:cNvPr id="8" name="TextBox 7">
            <a:extLst>
              <a:ext uri="{FF2B5EF4-FFF2-40B4-BE49-F238E27FC236}">
                <a16:creationId xmlns:a16="http://schemas.microsoft.com/office/drawing/2014/main" id="{B61DFD13-BCA2-8930-28F4-266479E40017}"/>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D31E1274-AC40-E457-F82E-5D91DD2670DE}"/>
              </a:ext>
            </a:extLst>
          </p:cNvPr>
          <p:cNvSpPr>
            <a:spLocks noChangeArrowheads="1"/>
          </p:cNvSpPr>
          <p:nvPr/>
        </p:nvSpPr>
        <p:spPr bwMode="auto">
          <a:xfrm>
            <a:off x="304800" y="1902082"/>
            <a:ext cx="11582400" cy="240506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5A01C495-4F19-34B2-49ED-98E215DEB33B}"/>
              </a:ext>
            </a:extLst>
          </p:cNvPr>
          <p:cNvSpPr txBox="1">
            <a:spLocks noChangeArrowheads="1"/>
          </p:cNvSpPr>
          <p:nvPr/>
        </p:nvSpPr>
        <p:spPr bwMode="auto">
          <a:xfrm>
            <a:off x="339033" y="1965864"/>
            <a:ext cx="11483302" cy="2215991"/>
          </a:xfrm>
          <a:prstGeom prst="rect">
            <a:avLst/>
          </a:prstGeom>
          <a:noFill/>
          <a:ln w="38100">
            <a:noFill/>
            <a:miter lim="800000"/>
            <a:headEnd/>
            <a:tailEnd/>
          </a:ln>
        </p:spPr>
        <p:txBody>
          <a:bodyPr wrap="square">
            <a:spAutoFit/>
          </a:bodyPr>
          <a:lstStyle/>
          <a:p>
            <a:pPr marL="465138" lvl="3" indent="-449263">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One of Satan’s main tactics is deception</a:t>
            </a:r>
          </a:p>
          <a:p>
            <a:pPr marL="915988" lvl="4">
              <a:spcBef>
                <a:spcPts val="0"/>
              </a:spcBef>
              <a:spcAft>
                <a:spcPts val="0"/>
              </a:spcAft>
              <a:buSzPct val="100000"/>
            </a:pPr>
            <a:r>
              <a:rPr lang="en-US" sz="3300" dirty="0">
                <a:solidFill>
                  <a:prstClr val="white"/>
                </a:solidFill>
                <a:latin typeface="Aptos Display" panose="020B0004020202020204" pitchFamily="34" charset="0"/>
                <a:cs typeface="Calibri Light" panose="020F0302020204030204" pitchFamily="34" charset="0"/>
              </a:rPr>
              <a:t>Jeremiah 2:13: “My people have committed two sins: They have forsaken me, the spring of living water, and have dug their own cisterns, broken cisterns that cannot hold water.”</a:t>
            </a:r>
          </a:p>
        </p:txBody>
      </p:sp>
    </p:spTree>
    <p:extLst>
      <p:ext uri="{BB962C8B-B14F-4D97-AF65-F5344CB8AC3E}">
        <p14:creationId xmlns:p14="http://schemas.microsoft.com/office/powerpoint/2010/main" val="16061862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D9567-B825-09EA-28EA-A55CE4B21C7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5E8829E-FFC0-EB8B-29AD-9300859E4B50}"/>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7 </a:t>
            </a:r>
            <a:r>
              <a:rPr lang="en-US" sz="3800" dirty="0">
                <a:solidFill>
                  <a:schemeClr val="tx1">
                    <a:lumMod val="50000"/>
                    <a:lumOff val="50000"/>
                  </a:schemeClr>
                </a:solidFill>
                <a:latin typeface="Aptos Display" panose="020B0004020202020204" pitchFamily="34" charset="0"/>
              </a:rPr>
              <a:t>Then war broke out in heaven. Michael and his angels fought against the dragon, and the dragon and his angels fought back. </a:t>
            </a:r>
          </a:p>
          <a:p>
            <a:r>
              <a:rPr lang="en-US" sz="3800" baseline="30000" dirty="0">
                <a:solidFill>
                  <a:schemeClr val="tx1">
                    <a:lumMod val="50000"/>
                    <a:lumOff val="50000"/>
                  </a:schemeClr>
                </a:solidFill>
                <a:latin typeface="Aptos Display" panose="020B0004020202020204" pitchFamily="34" charset="0"/>
              </a:rPr>
              <a:t>8 </a:t>
            </a:r>
            <a:r>
              <a:rPr lang="en-US" sz="3800" dirty="0">
                <a:solidFill>
                  <a:schemeClr val="tx1">
                    <a:lumMod val="50000"/>
                    <a:lumOff val="50000"/>
                  </a:schemeClr>
                </a:solidFill>
                <a:latin typeface="Aptos Display" panose="020B0004020202020204" pitchFamily="34" charset="0"/>
              </a:rPr>
              <a:t>But he was not strong enough, and they lost their place in heaven. </a:t>
            </a:r>
            <a:r>
              <a:rPr lang="en-US" sz="3800" baseline="30000" dirty="0">
                <a:solidFill>
                  <a:schemeClr val="tx1">
                    <a:lumMod val="50000"/>
                    <a:lumOff val="50000"/>
                  </a:schemeClr>
                </a:solidFill>
                <a:latin typeface="Aptos Display" panose="020B0004020202020204" pitchFamily="34" charset="0"/>
              </a:rPr>
              <a:t>9 </a:t>
            </a:r>
            <a:r>
              <a:rPr lang="en-US" sz="3800" dirty="0">
                <a:solidFill>
                  <a:schemeClr val="tx1">
                    <a:lumMod val="50000"/>
                    <a:lumOff val="50000"/>
                  </a:schemeClr>
                </a:solidFill>
                <a:latin typeface="Aptos Display" panose="020B0004020202020204" pitchFamily="34" charset="0"/>
              </a:rPr>
              <a:t>The great dragon was hurled down—that ancient serpent called the devil, or Satan, </a:t>
            </a:r>
            <a:r>
              <a:rPr lang="en-US" sz="3800" dirty="0">
                <a:solidFill>
                  <a:schemeClr val="bg1"/>
                </a:solidFill>
                <a:latin typeface="Aptos Display" panose="020B0004020202020204" pitchFamily="34" charset="0"/>
              </a:rPr>
              <a:t>who leads the whole world astray.</a:t>
            </a:r>
            <a:r>
              <a:rPr lang="en-US" sz="3800" dirty="0">
                <a:solidFill>
                  <a:schemeClr val="tx1">
                    <a:lumMod val="50000"/>
                    <a:lumOff val="50000"/>
                  </a:schemeClr>
                </a:solidFill>
                <a:latin typeface="Aptos Display" panose="020B0004020202020204" pitchFamily="34" charset="0"/>
              </a:rPr>
              <a:t> He was hurled to the earth, and his angels with him. </a:t>
            </a:r>
          </a:p>
        </p:txBody>
      </p:sp>
      <p:sp>
        <p:nvSpPr>
          <p:cNvPr id="8" name="TextBox 7">
            <a:extLst>
              <a:ext uri="{FF2B5EF4-FFF2-40B4-BE49-F238E27FC236}">
                <a16:creationId xmlns:a16="http://schemas.microsoft.com/office/drawing/2014/main" id="{E55F893C-9CF4-F973-0B81-2E1731F389F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41A407A1-28CF-E9B2-A059-E32550C7E9FD}"/>
              </a:ext>
            </a:extLst>
          </p:cNvPr>
          <p:cNvSpPr>
            <a:spLocks noChangeArrowheads="1"/>
          </p:cNvSpPr>
          <p:nvPr/>
        </p:nvSpPr>
        <p:spPr bwMode="auto">
          <a:xfrm>
            <a:off x="304800" y="1902082"/>
            <a:ext cx="11582400" cy="2405063"/>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AC81876-EFCD-0046-38DA-16FF4B5035A0}"/>
              </a:ext>
            </a:extLst>
          </p:cNvPr>
          <p:cNvSpPr txBox="1">
            <a:spLocks noChangeArrowheads="1"/>
          </p:cNvSpPr>
          <p:nvPr/>
        </p:nvSpPr>
        <p:spPr bwMode="auto">
          <a:xfrm>
            <a:off x="339033" y="1965864"/>
            <a:ext cx="11483302" cy="2185214"/>
          </a:xfrm>
          <a:prstGeom prst="rect">
            <a:avLst/>
          </a:prstGeom>
          <a:noFill/>
          <a:ln w="38100">
            <a:noFill/>
            <a:miter lim="800000"/>
            <a:headEnd/>
            <a:tailEnd/>
          </a:ln>
        </p:spPr>
        <p:txBody>
          <a:bodyPr wrap="square">
            <a:spAutoFit/>
          </a:bodyPr>
          <a:lstStyle/>
          <a:p>
            <a:pPr marL="465138" lvl="3" indent="-449263">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One of Satan’s main tactics is deception</a:t>
            </a:r>
          </a:p>
          <a:p>
            <a:pPr marL="465138" lvl="3" indent="-449263">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He leads us astray chiefly through the thirst for physical pleasure, the desire for things that are beautiful, and the pride in our achievements and possessions (1 John 2:15-17).</a:t>
            </a:r>
            <a:endParaRPr lang="en-US" sz="3300"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2538631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4DEDE-87A8-02AC-4F7B-13F71AD0581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A3AE84B-9D22-4DEA-5548-98A1E95053B5}"/>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Then I heard a loud voice in heaven say: “Now have come the salvation and the power and the kingdom of our God, and the authority of his Messiah. For the accuser of our brothers and sisters, who accuses them before our God day and night, has been hurled down. </a:t>
            </a:r>
          </a:p>
        </p:txBody>
      </p:sp>
      <p:sp>
        <p:nvSpPr>
          <p:cNvPr id="8" name="TextBox 7">
            <a:extLst>
              <a:ext uri="{FF2B5EF4-FFF2-40B4-BE49-F238E27FC236}">
                <a16:creationId xmlns:a16="http://schemas.microsoft.com/office/drawing/2014/main" id="{B928024C-6175-D162-718B-A91CD656E0E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888866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57F69-C822-75BE-765A-00A28786EC5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FBC4DB8-E87A-7342-D29F-57C80EFD0A28}"/>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Then I heard a loud voice in heaven say: “Now have come the salvation and the power and the kingdom of our God, and the authority of his Messiah. For </a:t>
            </a:r>
            <a:r>
              <a:rPr lang="en-US" sz="3800" dirty="0">
                <a:solidFill>
                  <a:schemeClr val="bg1"/>
                </a:solidFill>
                <a:latin typeface="Aptos Display" panose="020B0004020202020204" pitchFamily="34" charset="0"/>
              </a:rPr>
              <a:t>the accuser of our brothers and sisters</a:t>
            </a:r>
            <a:r>
              <a:rPr lang="en-US" sz="3800" dirty="0">
                <a:solidFill>
                  <a:schemeClr val="tx1">
                    <a:lumMod val="50000"/>
                    <a:lumOff val="50000"/>
                  </a:schemeClr>
                </a:solidFill>
                <a:latin typeface="Aptos Display" panose="020B0004020202020204" pitchFamily="34" charset="0"/>
              </a:rPr>
              <a:t>, who accuses them before our God day and night, has been hurled down. </a:t>
            </a:r>
          </a:p>
        </p:txBody>
      </p:sp>
      <p:sp>
        <p:nvSpPr>
          <p:cNvPr id="8" name="TextBox 7">
            <a:extLst>
              <a:ext uri="{FF2B5EF4-FFF2-40B4-BE49-F238E27FC236}">
                <a16:creationId xmlns:a16="http://schemas.microsoft.com/office/drawing/2014/main" id="{CF6776E6-7001-8B39-2672-D106D60DDB2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02C95666-48F7-724B-C4D8-DBAB5A096C0E}"/>
              </a:ext>
            </a:extLst>
          </p:cNvPr>
          <p:cNvSpPr>
            <a:spLocks noChangeArrowheads="1"/>
          </p:cNvSpPr>
          <p:nvPr/>
        </p:nvSpPr>
        <p:spPr bwMode="auto">
          <a:xfrm>
            <a:off x="214312" y="1894803"/>
            <a:ext cx="11844338" cy="477746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1298C47-CA47-2786-EA2D-4F262E3F3D0D}"/>
              </a:ext>
            </a:extLst>
          </p:cNvPr>
          <p:cNvSpPr txBox="1">
            <a:spLocks noChangeArrowheads="1"/>
          </p:cNvSpPr>
          <p:nvPr/>
        </p:nvSpPr>
        <p:spPr bwMode="auto">
          <a:xfrm>
            <a:off x="248544" y="1971838"/>
            <a:ext cx="11742998" cy="323165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Satan hurls accusations:</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Against ourselves</a:t>
            </a:r>
          </a:p>
          <a:p>
            <a:pPr marL="915988"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Romans 8:33-34: “Who will bring any charge against those whom God has chosen? It is God who justifies…Christ Jesus who died—more than that, who was raised to life—is at the right hand of God and is also interceding for us” </a:t>
            </a:r>
          </a:p>
        </p:txBody>
      </p:sp>
    </p:spTree>
    <p:extLst>
      <p:ext uri="{BB962C8B-B14F-4D97-AF65-F5344CB8AC3E}">
        <p14:creationId xmlns:p14="http://schemas.microsoft.com/office/powerpoint/2010/main" val="1607323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157F69-C822-75BE-765A-00A28786EC56}"/>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FBC4DB8-E87A-7342-D29F-57C80EFD0A28}"/>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Then I heard a loud voice in heaven say: “Now have come the salvation and the power and the kingdom of our God, and the authority of his Messiah. For </a:t>
            </a:r>
            <a:r>
              <a:rPr lang="en-US" sz="3800" dirty="0">
                <a:solidFill>
                  <a:schemeClr val="bg1"/>
                </a:solidFill>
                <a:latin typeface="Aptos Display" panose="020B0004020202020204" pitchFamily="34" charset="0"/>
              </a:rPr>
              <a:t>the accuser of our brothers and sisters</a:t>
            </a:r>
            <a:r>
              <a:rPr lang="en-US" sz="3800" dirty="0">
                <a:solidFill>
                  <a:schemeClr val="tx1">
                    <a:lumMod val="50000"/>
                    <a:lumOff val="50000"/>
                  </a:schemeClr>
                </a:solidFill>
                <a:latin typeface="Aptos Display" panose="020B0004020202020204" pitchFamily="34" charset="0"/>
              </a:rPr>
              <a:t>, who accuses them before our God day and night, has been hurled down. </a:t>
            </a:r>
          </a:p>
        </p:txBody>
      </p:sp>
      <p:sp>
        <p:nvSpPr>
          <p:cNvPr id="8" name="TextBox 7">
            <a:extLst>
              <a:ext uri="{FF2B5EF4-FFF2-40B4-BE49-F238E27FC236}">
                <a16:creationId xmlns:a16="http://schemas.microsoft.com/office/drawing/2014/main" id="{CF6776E6-7001-8B39-2672-D106D60DDB2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6595934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4D170-63A6-4A07-CF07-523223017E6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212D21EA-2DD1-6038-238F-5623827CD1D1}"/>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Then I heard a loud voice in heaven say: “Now have come the salvation and the power and the kingdom of our God, and the authority of his Messiah. For </a:t>
            </a:r>
            <a:r>
              <a:rPr lang="en-US" sz="3800" dirty="0">
                <a:solidFill>
                  <a:schemeClr val="bg1"/>
                </a:solidFill>
                <a:latin typeface="Aptos Display" panose="020B0004020202020204" pitchFamily="34" charset="0"/>
              </a:rPr>
              <a:t>the accuser of our brothers and sisters</a:t>
            </a:r>
            <a:r>
              <a:rPr lang="en-US" sz="3800" dirty="0">
                <a:solidFill>
                  <a:schemeClr val="tx1">
                    <a:lumMod val="50000"/>
                    <a:lumOff val="50000"/>
                  </a:schemeClr>
                </a:solidFill>
                <a:latin typeface="Aptos Display" panose="020B0004020202020204" pitchFamily="34" charset="0"/>
              </a:rPr>
              <a:t>, who accuses them before our God day and night, has been hurled down. </a:t>
            </a:r>
          </a:p>
        </p:txBody>
      </p:sp>
      <p:sp>
        <p:nvSpPr>
          <p:cNvPr id="8" name="TextBox 7">
            <a:extLst>
              <a:ext uri="{FF2B5EF4-FFF2-40B4-BE49-F238E27FC236}">
                <a16:creationId xmlns:a16="http://schemas.microsoft.com/office/drawing/2014/main" id="{844A45D7-A6C2-3A81-C963-5E67D468198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54900765-96A8-6F41-3CD9-338A110267C5}"/>
              </a:ext>
            </a:extLst>
          </p:cNvPr>
          <p:cNvSpPr>
            <a:spLocks noChangeArrowheads="1"/>
          </p:cNvSpPr>
          <p:nvPr/>
        </p:nvSpPr>
        <p:spPr bwMode="auto">
          <a:xfrm>
            <a:off x="214312" y="1894803"/>
            <a:ext cx="11844338" cy="477746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DAC710F0-8D3D-579C-D9AF-5EDFD315A009}"/>
              </a:ext>
            </a:extLst>
          </p:cNvPr>
          <p:cNvSpPr txBox="1">
            <a:spLocks noChangeArrowheads="1"/>
          </p:cNvSpPr>
          <p:nvPr/>
        </p:nvSpPr>
        <p:spPr bwMode="auto">
          <a:xfrm>
            <a:off x="248544" y="1971838"/>
            <a:ext cx="11742998" cy="270843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Satan hurls accusations:</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Against ourselves</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Toward others</a:t>
            </a:r>
          </a:p>
          <a:p>
            <a:pPr marL="915988"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2 Corinthians 10:5: We are taking every thought captive and making it obedient to Christ.</a:t>
            </a:r>
          </a:p>
        </p:txBody>
      </p:sp>
    </p:spTree>
    <p:extLst>
      <p:ext uri="{BB962C8B-B14F-4D97-AF65-F5344CB8AC3E}">
        <p14:creationId xmlns:p14="http://schemas.microsoft.com/office/powerpoint/2010/main" val="1064821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81D600-E1B0-25ED-FC45-6C58363C836F}"/>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7AD0CFAE-5590-F24F-A23E-A983AB98F582}"/>
              </a:ext>
            </a:extLst>
          </p:cNvPr>
          <p:cNvSpPr txBox="1">
            <a:spLocks noChangeArrowheads="1"/>
          </p:cNvSpPr>
          <p:nvPr/>
        </p:nvSpPr>
        <p:spPr bwMode="auto">
          <a:xfrm>
            <a:off x="304800" y="1295401"/>
            <a:ext cx="11537430" cy="3016210"/>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Then I heard a loud voice in heaven say: “Now have come the salvation and the power and the kingdom of our God, and the authority of his Messiah. For </a:t>
            </a:r>
            <a:r>
              <a:rPr lang="en-US" sz="3800" dirty="0">
                <a:solidFill>
                  <a:schemeClr val="bg1"/>
                </a:solidFill>
                <a:latin typeface="Aptos Display" panose="020B0004020202020204" pitchFamily="34" charset="0"/>
              </a:rPr>
              <a:t>the accuser of our brothers and sisters</a:t>
            </a:r>
            <a:r>
              <a:rPr lang="en-US" sz="3800" dirty="0">
                <a:solidFill>
                  <a:schemeClr val="tx1">
                    <a:lumMod val="50000"/>
                    <a:lumOff val="50000"/>
                  </a:schemeClr>
                </a:solidFill>
                <a:latin typeface="Aptos Display" panose="020B0004020202020204" pitchFamily="34" charset="0"/>
              </a:rPr>
              <a:t>, who accuses them before our God day and night, has been hurled down. </a:t>
            </a:r>
          </a:p>
        </p:txBody>
      </p:sp>
      <p:sp>
        <p:nvSpPr>
          <p:cNvPr id="8" name="TextBox 7">
            <a:extLst>
              <a:ext uri="{FF2B5EF4-FFF2-40B4-BE49-F238E27FC236}">
                <a16:creationId xmlns:a16="http://schemas.microsoft.com/office/drawing/2014/main" id="{A3AD8A79-B42A-2730-7ABF-F206B12EEA42}"/>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EED3AD8E-2065-DD0E-591C-BAB5C07833CB}"/>
              </a:ext>
            </a:extLst>
          </p:cNvPr>
          <p:cNvSpPr>
            <a:spLocks noChangeArrowheads="1"/>
          </p:cNvSpPr>
          <p:nvPr/>
        </p:nvSpPr>
        <p:spPr bwMode="auto">
          <a:xfrm>
            <a:off x="214312" y="1894803"/>
            <a:ext cx="11844338" cy="477746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9B7EEF53-AB4A-A340-8229-04651399A70E}"/>
              </a:ext>
            </a:extLst>
          </p:cNvPr>
          <p:cNvSpPr txBox="1">
            <a:spLocks noChangeArrowheads="1"/>
          </p:cNvSpPr>
          <p:nvPr/>
        </p:nvSpPr>
        <p:spPr bwMode="auto">
          <a:xfrm>
            <a:off x="248544" y="1971838"/>
            <a:ext cx="11742998" cy="4278094"/>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Satan hurls accusations:</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Against ourselves</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Toward others</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Toward our attempts to serve God</a:t>
            </a:r>
          </a:p>
          <a:p>
            <a:pPr marL="915988"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2 Corinthians 3:4-5:  Such confidence we have through Christ toward God. Not that we are adequate in ourselves to consider anything as coming from ourselves, but our adequacy is from God.</a:t>
            </a:r>
          </a:p>
        </p:txBody>
      </p:sp>
    </p:spTree>
    <p:extLst>
      <p:ext uri="{BB962C8B-B14F-4D97-AF65-F5344CB8AC3E}">
        <p14:creationId xmlns:p14="http://schemas.microsoft.com/office/powerpoint/2010/main" val="4097032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55A2B-F715-A53F-EAF9-F065605BB980}"/>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E072776E-323E-9EF5-9153-4B6004E1B52E}"/>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10 </a:t>
            </a:r>
            <a:r>
              <a:rPr lang="en-US" sz="3800" dirty="0">
                <a:solidFill>
                  <a:schemeClr val="bg1"/>
                </a:solidFill>
                <a:latin typeface="Aptos Display" panose="020B0004020202020204" pitchFamily="34" charset="0"/>
              </a:rPr>
              <a:t>Then I heard a loud voice in heaven say: “Now have come the salvation and the power and the kingdom of our God, and the authority of his Messiah. For the accuser of our brothers and sisters, who accuses them before our God day and night, has been hurled down. </a:t>
            </a:r>
          </a:p>
          <a:p>
            <a:r>
              <a:rPr lang="en-US" sz="3800" baseline="30000" dirty="0">
                <a:solidFill>
                  <a:schemeClr val="bg1"/>
                </a:solidFill>
                <a:latin typeface="Aptos Display" panose="020B0004020202020204" pitchFamily="34" charset="0"/>
              </a:rPr>
              <a:t>11 </a:t>
            </a:r>
            <a:r>
              <a:rPr lang="en-US" sz="3800" dirty="0">
                <a:solidFill>
                  <a:schemeClr val="bg1"/>
                </a:solidFill>
                <a:latin typeface="Aptos Display" panose="020B0004020202020204" pitchFamily="34" charset="0"/>
              </a:rPr>
              <a:t>They triumphed over him by the blood of the Lamb and by the word of their testimony; they did not love their lives so much as to shrink from death. </a:t>
            </a:r>
          </a:p>
        </p:txBody>
      </p:sp>
      <p:sp>
        <p:nvSpPr>
          <p:cNvPr id="8" name="TextBox 7">
            <a:extLst>
              <a:ext uri="{FF2B5EF4-FFF2-40B4-BE49-F238E27FC236}">
                <a16:creationId xmlns:a16="http://schemas.microsoft.com/office/drawing/2014/main" id="{4F3DD8C3-85BA-D714-1D74-9A0ACC89E28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4885833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C2DF38-26EE-BE55-E35E-375C121BE16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8C3D88C5-8637-5D80-1DC6-37AE796FDFC9}"/>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Then I heard a loud voice in heaven say: “Now have come the salvation and the power and the kingdom of our God, and the authority of his Messiah. For the accuser of our brothers and sisters, who accuses them before our God day and night, has been hurled down. </a:t>
            </a:r>
          </a:p>
          <a:p>
            <a:r>
              <a:rPr lang="en-US" sz="3800" baseline="30000" dirty="0">
                <a:solidFill>
                  <a:schemeClr val="tx1">
                    <a:lumMod val="50000"/>
                    <a:lumOff val="50000"/>
                  </a:schemeClr>
                </a:solidFill>
                <a:latin typeface="Aptos Display" panose="020B0004020202020204" pitchFamily="34" charset="0"/>
              </a:rPr>
              <a:t>11 </a:t>
            </a:r>
            <a:r>
              <a:rPr lang="en-US" sz="3800" dirty="0">
                <a:solidFill>
                  <a:schemeClr val="tx1">
                    <a:lumMod val="50000"/>
                    <a:lumOff val="50000"/>
                  </a:schemeClr>
                </a:solidFill>
                <a:latin typeface="Aptos Display" panose="020B0004020202020204" pitchFamily="34" charset="0"/>
              </a:rPr>
              <a:t>They triumphed over him </a:t>
            </a:r>
            <a:r>
              <a:rPr lang="en-US" sz="3800" dirty="0">
                <a:solidFill>
                  <a:schemeClr val="bg1"/>
                </a:solidFill>
                <a:latin typeface="Aptos Display" panose="020B0004020202020204" pitchFamily="34" charset="0"/>
              </a:rPr>
              <a:t>by the blood of the Lamb </a:t>
            </a:r>
            <a:r>
              <a:rPr lang="en-US" sz="3800" dirty="0">
                <a:solidFill>
                  <a:schemeClr val="tx1">
                    <a:lumMod val="50000"/>
                    <a:lumOff val="50000"/>
                  </a:schemeClr>
                </a:solidFill>
                <a:latin typeface="Aptos Display" panose="020B0004020202020204" pitchFamily="34" charset="0"/>
              </a:rPr>
              <a:t>and by the word of their testimony; they did not love their lives so much as to shrink from death. </a:t>
            </a:r>
          </a:p>
        </p:txBody>
      </p:sp>
      <p:sp>
        <p:nvSpPr>
          <p:cNvPr id="8" name="TextBox 7">
            <a:extLst>
              <a:ext uri="{FF2B5EF4-FFF2-40B4-BE49-F238E27FC236}">
                <a16:creationId xmlns:a16="http://schemas.microsoft.com/office/drawing/2014/main" id="{23EAC037-2F28-EECD-72C0-5930841C7E96}"/>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018155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CAB6B1-237C-26E1-D875-5E5A6E5AACE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6E4BED2-EA6F-FA92-9603-578F300932EC}"/>
              </a:ext>
            </a:extLst>
          </p:cNvPr>
          <p:cNvSpPr txBox="1">
            <a:spLocks noChangeArrowheads="1"/>
          </p:cNvSpPr>
          <p:nvPr/>
        </p:nvSpPr>
        <p:spPr bwMode="auto">
          <a:xfrm>
            <a:off x="304800" y="1295401"/>
            <a:ext cx="11537430" cy="4770537"/>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10 </a:t>
            </a:r>
            <a:r>
              <a:rPr lang="en-US" sz="3800" dirty="0">
                <a:solidFill>
                  <a:schemeClr val="tx1">
                    <a:lumMod val="50000"/>
                    <a:lumOff val="50000"/>
                  </a:schemeClr>
                </a:solidFill>
                <a:latin typeface="Aptos Display" panose="020B0004020202020204" pitchFamily="34" charset="0"/>
              </a:rPr>
              <a:t>Then I heard a loud voice in heaven say: “Now have come the salvation and the power and the kingdom of our God, and the authority of his Messiah. For the accuser of our brothers and sisters, who accuses them before our God day and night, has been hurled down. </a:t>
            </a:r>
          </a:p>
          <a:p>
            <a:r>
              <a:rPr lang="en-US" sz="3800" baseline="30000" dirty="0">
                <a:solidFill>
                  <a:schemeClr val="tx1">
                    <a:lumMod val="50000"/>
                    <a:lumOff val="50000"/>
                  </a:schemeClr>
                </a:solidFill>
                <a:latin typeface="Aptos Display" panose="020B0004020202020204" pitchFamily="34" charset="0"/>
              </a:rPr>
              <a:t>11 </a:t>
            </a:r>
            <a:r>
              <a:rPr lang="en-US" sz="3800" dirty="0">
                <a:solidFill>
                  <a:schemeClr val="tx1">
                    <a:lumMod val="50000"/>
                    <a:lumOff val="50000"/>
                  </a:schemeClr>
                </a:solidFill>
                <a:latin typeface="Aptos Display" panose="020B0004020202020204" pitchFamily="34" charset="0"/>
              </a:rPr>
              <a:t>They triumphed over him by the blood of the Lamb and </a:t>
            </a:r>
            <a:r>
              <a:rPr lang="en-US" sz="3800" dirty="0">
                <a:solidFill>
                  <a:schemeClr val="bg1"/>
                </a:solidFill>
                <a:latin typeface="Aptos Display" panose="020B0004020202020204" pitchFamily="34" charset="0"/>
              </a:rPr>
              <a:t>by the word of their testimony</a:t>
            </a:r>
            <a:r>
              <a:rPr lang="en-US" sz="3800" dirty="0">
                <a:solidFill>
                  <a:schemeClr val="tx1">
                    <a:lumMod val="50000"/>
                    <a:lumOff val="50000"/>
                  </a:schemeClr>
                </a:solidFill>
                <a:latin typeface="Aptos Display" panose="020B0004020202020204" pitchFamily="34" charset="0"/>
              </a:rPr>
              <a:t>; they did not love their lives so much as to shrink from death. </a:t>
            </a:r>
          </a:p>
        </p:txBody>
      </p:sp>
      <p:sp>
        <p:nvSpPr>
          <p:cNvPr id="8" name="TextBox 7">
            <a:extLst>
              <a:ext uri="{FF2B5EF4-FFF2-40B4-BE49-F238E27FC236}">
                <a16:creationId xmlns:a16="http://schemas.microsoft.com/office/drawing/2014/main" id="{BC4ACBA2-6FEC-6A8C-A964-2058F42926B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0997575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239232-219D-E25E-FFA8-22DA28376A5A}"/>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99287AA-083D-FF6E-1B2D-F950E79F9B91}"/>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a:t>
            </a:r>
            <a:r>
              <a:rPr lang="en-US" sz="3800" dirty="0">
                <a:solidFill>
                  <a:schemeClr val="tx1">
                    <a:lumMod val="50000"/>
                    <a:lumOff val="50000"/>
                  </a:schemeClr>
                </a:solidFill>
                <a:latin typeface="Aptos Display" panose="020B0004020202020204" pitchFamily="34" charset="0"/>
              </a:rPr>
              <a:t>A great sign appeared in heaven: </a:t>
            </a:r>
            <a:r>
              <a:rPr lang="en-US" sz="3800" dirty="0">
                <a:solidFill>
                  <a:schemeClr val="bg1"/>
                </a:solidFill>
                <a:latin typeface="Aptos Display" panose="020B0004020202020204" pitchFamily="34" charset="0"/>
              </a:rPr>
              <a:t>a woman clothed with the sun, with the moon under her feet and a crown of twelve stars on her head.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She was pregnant and cried out in pain as she was about to give birth. </a:t>
            </a:r>
          </a:p>
        </p:txBody>
      </p:sp>
      <p:sp>
        <p:nvSpPr>
          <p:cNvPr id="8" name="TextBox 7">
            <a:extLst>
              <a:ext uri="{FF2B5EF4-FFF2-40B4-BE49-F238E27FC236}">
                <a16:creationId xmlns:a16="http://schemas.microsoft.com/office/drawing/2014/main" id="{301283F9-6AF5-DE25-AB5A-8B6541F4C94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4" name="Rectangle 3">
            <a:extLst>
              <a:ext uri="{FF2B5EF4-FFF2-40B4-BE49-F238E27FC236}">
                <a16:creationId xmlns:a16="http://schemas.microsoft.com/office/drawing/2014/main" id="{C412DA82-19D5-0D00-4848-E29913D6A014}"/>
              </a:ext>
            </a:extLst>
          </p:cNvPr>
          <p:cNvSpPr>
            <a:spLocks noChangeArrowheads="1"/>
          </p:cNvSpPr>
          <p:nvPr/>
        </p:nvSpPr>
        <p:spPr bwMode="auto">
          <a:xfrm>
            <a:off x="5692486" y="3071119"/>
            <a:ext cx="5203286" cy="982201"/>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E6AB4F87-FCF7-D8D5-B8BC-2861706DB987}"/>
              </a:ext>
            </a:extLst>
          </p:cNvPr>
          <p:cNvSpPr txBox="1">
            <a:spLocks noChangeArrowheads="1"/>
          </p:cNvSpPr>
          <p:nvPr/>
        </p:nvSpPr>
        <p:spPr bwMode="auto">
          <a:xfrm>
            <a:off x="5677876" y="3200764"/>
            <a:ext cx="5158767" cy="769441"/>
          </a:xfrm>
          <a:prstGeom prst="rect">
            <a:avLst/>
          </a:prstGeom>
          <a:noFill/>
          <a:ln w="38100">
            <a:noFill/>
            <a:miter lim="800000"/>
            <a:headEnd/>
            <a:tailEnd/>
          </a:ln>
        </p:spPr>
        <p:txBody>
          <a:bodyPr wrap="square">
            <a:spAutoFit/>
          </a:bodyPr>
          <a:lstStyle/>
          <a:p>
            <a:pPr marL="12700" lvl="3" algn="ctr">
              <a:spcBef>
                <a:spcPts val="0"/>
              </a:spcBef>
              <a:spcAft>
                <a:spcPts val="0"/>
              </a:spcAft>
              <a:buSzPct val="100000"/>
            </a:pPr>
            <a:r>
              <a:rPr lang="en-US" sz="4400" dirty="0">
                <a:solidFill>
                  <a:prstClr val="white"/>
                </a:solidFill>
                <a:latin typeface="Aptos Display" panose="020B0004020202020204" pitchFamily="34" charset="0"/>
                <a:cs typeface="Calibri Light" panose="020F0302020204030204" pitchFamily="34" charset="0"/>
              </a:rPr>
              <a:t>Genesis 37</a:t>
            </a:r>
            <a:endParaRPr lang="en-US" sz="4400" i="1" dirty="0">
              <a:solidFill>
                <a:prstClr val="white"/>
              </a:solidFill>
              <a:latin typeface="Aptos Display" panose="020B0004020202020204" pitchFamily="34" charset="0"/>
              <a:cs typeface="Calibri Light" panose="020F0302020204030204" pitchFamily="34" charset="0"/>
            </a:endParaRPr>
          </a:p>
        </p:txBody>
      </p:sp>
    </p:spTree>
    <p:extLst>
      <p:ext uri="{BB962C8B-B14F-4D97-AF65-F5344CB8AC3E}">
        <p14:creationId xmlns:p14="http://schemas.microsoft.com/office/powerpoint/2010/main" val="3333676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D2BA0-59A9-2E6B-9E4F-023B3F345EFB}"/>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FC1510B2-8BA2-A2A5-D19B-7A2D0BC0569A}"/>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13 </a:t>
            </a:r>
            <a:r>
              <a:rPr lang="en-US" sz="3800" dirty="0">
                <a:solidFill>
                  <a:schemeClr val="bg1"/>
                </a:solidFill>
                <a:latin typeface="Aptos Display" panose="020B0004020202020204" pitchFamily="34" charset="0"/>
              </a:rPr>
              <a:t>When the dragon saw that he had been hurled to the earth, he pursued the woman who had given birth to the male child. </a:t>
            </a:r>
          </a:p>
          <a:p>
            <a:r>
              <a:rPr lang="en-US" sz="3800" baseline="30000" dirty="0">
                <a:solidFill>
                  <a:schemeClr val="bg1"/>
                </a:solidFill>
                <a:latin typeface="Aptos Display" panose="020B0004020202020204" pitchFamily="34" charset="0"/>
              </a:rPr>
              <a:t>17 </a:t>
            </a:r>
            <a:r>
              <a:rPr lang="en-US" sz="3800" dirty="0">
                <a:solidFill>
                  <a:schemeClr val="bg1"/>
                </a:solidFill>
                <a:latin typeface="Aptos Display" panose="020B0004020202020204" pitchFamily="34" charset="0"/>
              </a:rPr>
              <a:t>Then the dragon was enraged at the woman and went off to wage war against the rest of her offspring—those who keep God’s commands and hold fast their testimony about Jesus. </a:t>
            </a:r>
          </a:p>
        </p:txBody>
      </p:sp>
      <p:sp>
        <p:nvSpPr>
          <p:cNvPr id="8" name="TextBox 7">
            <a:extLst>
              <a:ext uri="{FF2B5EF4-FFF2-40B4-BE49-F238E27FC236}">
                <a16:creationId xmlns:a16="http://schemas.microsoft.com/office/drawing/2014/main" id="{62EF35FB-E7CD-EA25-7EFD-9FBF47C67E7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858582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D994D4-5C68-48E2-BA6A-8B54B2ED17F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31B4A848-CCCF-B28A-7674-E964FEF6ECF7}"/>
              </a:ext>
            </a:extLst>
          </p:cNvPr>
          <p:cNvSpPr txBox="1">
            <a:spLocks noChangeArrowheads="1"/>
          </p:cNvSpPr>
          <p:nvPr/>
        </p:nvSpPr>
        <p:spPr bwMode="auto">
          <a:xfrm>
            <a:off x="304800" y="1295401"/>
            <a:ext cx="11537430" cy="3600986"/>
          </a:xfrm>
          <a:prstGeom prst="rect">
            <a:avLst/>
          </a:prstGeom>
          <a:noFill/>
          <a:ln w="9525">
            <a:noFill/>
            <a:miter lim="800000"/>
            <a:headEnd/>
            <a:tailEnd/>
          </a:ln>
        </p:spPr>
        <p:txBody>
          <a:bodyPr wrap="square">
            <a:spAutoFit/>
          </a:bodyPr>
          <a:lstStyle/>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Satan is real. </a:t>
            </a:r>
          </a:p>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There is a spiritual battle taking place right now. </a:t>
            </a:r>
          </a:p>
          <a:p>
            <a:pPr marL="571500" marR="0" indent="-571500">
              <a:spcAft>
                <a:spcPts val="0"/>
              </a:spcAft>
              <a:buFont typeface="Arial" panose="020B0604020202020204" pitchFamily="34" charset="0"/>
              <a:buChar char="•"/>
              <a:tabLst>
                <a:tab pos="-2457450" algn="l"/>
              </a:tabLst>
            </a:pPr>
            <a:r>
              <a:rPr lang="en-US" sz="3800" dirty="0">
                <a:solidFill>
                  <a:schemeClr val="bg1"/>
                </a:solidFill>
                <a:latin typeface="Aptos Display" panose="020B0004020202020204" pitchFamily="34" charset="0"/>
                <a:ea typeface="Cambria" panose="02040503050406030204" pitchFamily="18" charset="0"/>
              </a:rPr>
              <a:t>The last days of human history mark the climax of this battle. 	</a:t>
            </a:r>
          </a:p>
          <a:p>
            <a:pPr marL="571500" marR="0" indent="-571500">
              <a:spcAft>
                <a:spcPts val="0"/>
              </a:spcAft>
              <a:buFont typeface="Arial" panose="020B0604020202020204" pitchFamily="34" charset="0"/>
              <a:buChar char="•"/>
              <a:tabLst>
                <a:tab pos="-2457450" algn="l"/>
              </a:tabLst>
            </a:pPr>
            <a:endParaRPr lang="en-US" sz="3800" dirty="0">
              <a:solidFill>
                <a:schemeClr val="bg1"/>
              </a:solidFill>
              <a:latin typeface="Aptos Display" panose="020B0004020202020204" pitchFamily="34" charset="0"/>
              <a:ea typeface="Cambria" panose="02040503050406030204" pitchFamily="18" charset="0"/>
            </a:endParaRPr>
          </a:p>
          <a:p>
            <a:pPr marL="571500" marR="0" indent="-571500">
              <a:spcAft>
                <a:spcPts val="0"/>
              </a:spcAft>
              <a:buFont typeface="Arial" panose="020B0604020202020204" pitchFamily="34" charset="0"/>
              <a:buChar char="•"/>
              <a:tabLst>
                <a:tab pos="-2457450" algn="l"/>
              </a:tabLst>
            </a:pPr>
            <a:endParaRPr lang="en-US" sz="3800" dirty="0">
              <a:solidFill>
                <a:schemeClr val="bg1"/>
              </a:solidFill>
              <a:effectLst/>
              <a:latin typeface="Aptos Display" panose="020B0004020202020204" pitchFamily="34" charset="0"/>
              <a:ea typeface="Cambria" panose="02040503050406030204" pitchFamily="18" charset="0"/>
            </a:endParaRPr>
          </a:p>
        </p:txBody>
      </p:sp>
      <p:sp>
        <p:nvSpPr>
          <p:cNvPr id="8" name="TextBox 7">
            <a:extLst>
              <a:ext uri="{FF2B5EF4-FFF2-40B4-BE49-F238E27FC236}">
                <a16:creationId xmlns:a16="http://schemas.microsoft.com/office/drawing/2014/main" id="{7D894F8D-2FFB-F847-B630-B73EFE359CF5}"/>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Conclusions</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3583617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890495-DC52-756C-8A78-9AD61CD5469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1647EE89-9181-FFE6-5CF6-439515AA13E3}"/>
              </a:ext>
            </a:extLst>
          </p:cNvPr>
          <p:cNvSpPr txBox="1">
            <a:spLocks noChangeArrowheads="1"/>
          </p:cNvSpPr>
          <p:nvPr/>
        </p:nvSpPr>
        <p:spPr bwMode="auto">
          <a:xfrm>
            <a:off x="304800" y="1295401"/>
            <a:ext cx="11537430" cy="2246769"/>
          </a:xfrm>
          <a:prstGeom prst="rect">
            <a:avLst/>
          </a:prstGeom>
          <a:noFill/>
          <a:ln w="9525">
            <a:noFill/>
            <a:miter lim="800000"/>
            <a:headEnd/>
            <a:tailEnd/>
          </a:ln>
        </p:spPr>
        <p:txBody>
          <a:bodyPr wrap="square">
            <a:spAutoFit/>
          </a:bodyPr>
          <a:lstStyle/>
          <a:p>
            <a:pPr marR="0">
              <a:spcAft>
                <a:spcPts val="0"/>
              </a:spcAft>
              <a:tabLst>
                <a:tab pos="-2457450" algn="l"/>
              </a:tabLst>
            </a:pPr>
            <a:r>
              <a:rPr lang="en-US" sz="3800" dirty="0">
                <a:solidFill>
                  <a:schemeClr val="bg1"/>
                </a:solidFill>
                <a:latin typeface="Aptos Display" panose="020B0004020202020204" pitchFamily="34" charset="0"/>
                <a:ea typeface="Cambria" panose="02040503050406030204" pitchFamily="18" charset="0"/>
              </a:rPr>
              <a:t>If you want to be a combatant, not a causality:</a:t>
            </a:r>
          </a:p>
          <a:p>
            <a:pPr marL="571500" marR="0" indent="-571500">
              <a:spcAft>
                <a:spcPts val="0"/>
              </a:spcAft>
              <a:buFont typeface="Arial" panose="020B0604020202020204" pitchFamily="34" charset="0"/>
              <a:buChar char="•"/>
              <a:tabLst>
                <a:tab pos="-2457450" algn="l"/>
              </a:tabLst>
            </a:pPr>
            <a:r>
              <a:rPr lang="en-US" sz="3400" dirty="0">
                <a:solidFill>
                  <a:schemeClr val="bg1"/>
                </a:solidFill>
                <a:latin typeface="Aptos Display" panose="020B0004020202020204" pitchFamily="34" charset="0"/>
                <a:ea typeface="Cambria" panose="02040503050406030204" pitchFamily="18" charset="0"/>
              </a:rPr>
              <a:t>You need to get equipped with the truth.  </a:t>
            </a:r>
          </a:p>
          <a:p>
            <a:pPr marL="571500" marR="0" indent="-571500">
              <a:spcAft>
                <a:spcPts val="0"/>
              </a:spcAft>
              <a:buFont typeface="Arial" panose="020B0604020202020204" pitchFamily="34" charset="0"/>
              <a:buChar char="•"/>
              <a:tabLst>
                <a:tab pos="-2457450" algn="l"/>
              </a:tabLst>
            </a:pPr>
            <a:r>
              <a:rPr lang="en-US" sz="3400" dirty="0">
                <a:solidFill>
                  <a:schemeClr val="bg1"/>
                </a:solidFill>
                <a:latin typeface="Aptos Display" panose="020B0004020202020204" pitchFamily="34" charset="0"/>
                <a:ea typeface="Cambria" panose="02040503050406030204" pitchFamily="18" charset="0"/>
              </a:rPr>
              <a:t>And you need to live it out. </a:t>
            </a:r>
          </a:p>
          <a:p>
            <a:pPr marL="571500" marR="0" indent="-571500">
              <a:spcAft>
                <a:spcPts val="0"/>
              </a:spcAft>
              <a:buFont typeface="Arial" panose="020B0604020202020204" pitchFamily="34" charset="0"/>
              <a:buChar char="•"/>
              <a:tabLst>
                <a:tab pos="-2457450" algn="l"/>
              </a:tabLst>
            </a:pPr>
            <a:r>
              <a:rPr lang="en-US" sz="3400" dirty="0">
                <a:solidFill>
                  <a:schemeClr val="bg1"/>
                </a:solidFill>
                <a:latin typeface="Aptos Display" panose="020B0004020202020204" pitchFamily="34" charset="0"/>
                <a:ea typeface="Cambria" panose="02040503050406030204" pitchFamily="18" charset="0"/>
              </a:rPr>
              <a:t>Choose the winning side. 	</a:t>
            </a:r>
            <a:endParaRPr lang="en-US" sz="3400" dirty="0">
              <a:solidFill>
                <a:schemeClr val="bg1"/>
              </a:solidFill>
              <a:effectLst/>
              <a:latin typeface="Aptos Display" panose="020B0004020202020204" pitchFamily="34" charset="0"/>
              <a:ea typeface="Cambria" panose="02040503050406030204" pitchFamily="18" charset="0"/>
            </a:endParaRPr>
          </a:p>
        </p:txBody>
      </p:sp>
      <p:sp>
        <p:nvSpPr>
          <p:cNvPr id="8" name="TextBox 7">
            <a:extLst>
              <a:ext uri="{FF2B5EF4-FFF2-40B4-BE49-F238E27FC236}">
                <a16:creationId xmlns:a16="http://schemas.microsoft.com/office/drawing/2014/main" id="{9628B635-F4A2-A5E6-F239-7EC9458F57AF}"/>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Conclusions</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993653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5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28DF84-2462-4D97-42CE-27A31A090486}"/>
            </a:ext>
          </a:extLst>
        </p:cNvPr>
        <p:cNvGrpSpPr/>
        <p:nvPr/>
      </p:nvGrpSpPr>
      <p:grpSpPr>
        <a:xfrm>
          <a:off x="0" y="0"/>
          <a:ext cx="0" cy="0"/>
          <a:chOff x="0" y="0"/>
          <a:chExt cx="0" cy="0"/>
        </a:xfrm>
      </p:grpSpPr>
      <p:sp>
        <p:nvSpPr>
          <p:cNvPr id="10" name="Title 1">
            <a:extLst>
              <a:ext uri="{FF2B5EF4-FFF2-40B4-BE49-F238E27FC236}">
                <a16:creationId xmlns:a16="http://schemas.microsoft.com/office/drawing/2014/main" id="{F54E667B-D101-44DF-9443-2725E55C720D}"/>
              </a:ext>
            </a:extLst>
          </p:cNvPr>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REVELATION</a:t>
            </a:r>
          </a:p>
        </p:txBody>
      </p:sp>
      <p:sp>
        <p:nvSpPr>
          <p:cNvPr id="5" name="TextBox 4">
            <a:extLst>
              <a:ext uri="{FF2B5EF4-FFF2-40B4-BE49-F238E27FC236}">
                <a16:creationId xmlns:a16="http://schemas.microsoft.com/office/drawing/2014/main" id="{DAC62C5D-5F68-8688-3F5C-F59C96E4A106}"/>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THE BOOK OF</a:t>
            </a:r>
          </a:p>
        </p:txBody>
      </p:sp>
    </p:spTree>
    <p:extLst>
      <p:ext uri="{BB962C8B-B14F-4D97-AF65-F5344CB8AC3E}">
        <p14:creationId xmlns:p14="http://schemas.microsoft.com/office/powerpoint/2010/main" val="406023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FE438-5D15-E055-948F-E0EFA12B76A9}"/>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556CF079-B865-CA7C-E2B2-97B455884F4C}"/>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1</a:t>
            </a:r>
            <a:r>
              <a:rPr lang="en-US" sz="3800" dirty="0">
                <a:solidFill>
                  <a:schemeClr val="bg1"/>
                </a:solidFill>
                <a:latin typeface="Aptos Display" panose="020B0004020202020204" pitchFamily="34" charset="0"/>
              </a:rPr>
              <a:t>A great sign appeared in heaven: a woman clothed with the sun, with the moon under her feet and a crown of twelve stars on her head. </a:t>
            </a:r>
            <a:r>
              <a:rPr lang="en-US" sz="3800" baseline="30000" dirty="0">
                <a:solidFill>
                  <a:schemeClr val="bg1"/>
                </a:solidFill>
                <a:latin typeface="Aptos Display" panose="020B0004020202020204" pitchFamily="34" charset="0"/>
              </a:rPr>
              <a:t>2 </a:t>
            </a:r>
            <a:r>
              <a:rPr lang="en-US" sz="3800" dirty="0">
                <a:solidFill>
                  <a:schemeClr val="bg1"/>
                </a:solidFill>
                <a:latin typeface="Aptos Display" panose="020B0004020202020204" pitchFamily="34" charset="0"/>
              </a:rPr>
              <a:t>She was pregnant and cried out in pain as she was about to give birth. </a:t>
            </a:r>
          </a:p>
          <a:p>
            <a:r>
              <a:rPr lang="en-US" sz="3800" baseline="30000" dirty="0">
                <a:solidFill>
                  <a:schemeClr val="bg1"/>
                </a:solidFill>
                <a:latin typeface="Aptos Display" panose="020B0004020202020204" pitchFamily="34" charset="0"/>
              </a:rPr>
              <a:t>3 </a:t>
            </a:r>
            <a:r>
              <a:rPr lang="en-US" sz="3800" dirty="0">
                <a:solidFill>
                  <a:schemeClr val="bg1"/>
                </a:solidFill>
                <a:latin typeface="Aptos Display" panose="020B0004020202020204" pitchFamily="34" charset="0"/>
              </a:rPr>
              <a:t>Then another sign appeared in heaven: an enormous red dragon with seven heads and ten horns and seven crowns on its heads.</a:t>
            </a:r>
          </a:p>
        </p:txBody>
      </p:sp>
      <p:sp>
        <p:nvSpPr>
          <p:cNvPr id="8" name="TextBox 7">
            <a:extLst>
              <a:ext uri="{FF2B5EF4-FFF2-40B4-BE49-F238E27FC236}">
                <a16:creationId xmlns:a16="http://schemas.microsoft.com/office/drawing/2014/main" id="{5C97F268-A984-572E-3E7C-E9D57667ACB9}"/>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1497900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1945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82025-0835-E290-ED74-BD5279900BFE}"/>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035D664C-C08D-A15A-7BDE-3E7B4A5BA915}"/>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a:t>
            </a:r>
            <a:r>
              <a:rPr lang="en-US" sz="3800" dirty="0">
                <a:solidFill>
                  <a:schemeClr val="tx1">
                    <a:lumMod val="50000"/>
                    <a:lumOff val="50000"/>
                  </a:schemeClr>
                </a:solidFill>
                <a:latin typeface="Aptos Display" panose="020B0004020202020204" pitchFamily="34" charset="0"/>
              </a:rPr>
              <a:t>A great sign appeared in heaven: a woman clothed with the sun, with the moon under her feet and a crown of twelve stars on her head.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She was pregnant and cried out in pain as she was about to give birth. </a:t>
            </a:r>
          </a:p>
          <a:p>
            <a:r>
              <a:rPr lang="en-US" sz="3800" baseline="30000" dirty="0">
                <a:solidFill>
                  <a:schemeClr val="tx1">
                    <a:lumMod val="50000"/>
                    <a:lumOff val="50000"/>
                  </a:schemeClr>
                </a:solidFill>
                <a:latin typeface="Aptos Display" panose="020B0004020202020204" pitchFamily="34" charset="0"/>
              </a:rPr>
              <a:t>3 </a:t>
            </a:r>
            <a:r>
              <a:rPr lang="en-US" sz="3800" dirty="0">
                <a:solidFill>
                  <a:schemeClr val="tx1">
                    <a:lumMod val="50000"/>
                    <a:lumOff val="50000"/>
                  </a:schemeClr>
                </a:solidFill>
                <a:latin typeface="Aptos Display" panose="020B0004020202020204" pitchFamily="34" charset="0"/>
              </a:rPr>
              <a:t>Then another sign appeared in heaven: </a:t>
            </a:r>
            <a:r>
              <a:rPr lang="en-US" sz="3800" dirty="0">
                <a:solidFill>
                  <a:schemeClr val="bg1"/>
                </a:solidFill>
                <a:latin typeface="Aptos Display" panose="020B0004020202020204" pitchFamily="34" charset="0"/>
              </a:rPr>
              <a:t>an enormous red dragon </a:t>
            </a:r>
            <a:r>
              <a:rPr lang="en-US" sz="3800" dirty="0">
                <a:solidFill>
                  <a:schemeClr val="tx1">
                    <a:lumMod val="50000"/>
                    <a:lumOff val="50000"/>
                  </a:schemeClr>
                </a:solidFill>
                <a:latin typeface="Aptos Display" panose="020B0004020202020204" pitchFamily="34" charset="0"/>
              </a:rPr>
              <a:t>with seven heads and ten horns and seven crowns on its heads.</a:t>
            </a:r>
          </a:p>
        </p:txBody>
      </p:sp>
      <p:sp>
        <p:nvSpPr>
          <p:cNvPr id="8" name="TextBox 7">
            <a:extLst>
              <a:ext uri="{FF2B5EF4-FFF2-40B4-BE49-F238E27FC236}">
                <a16:creationId xmlns:a16="http://schemas.microsoft.com/office/drawing/2014/main" id="{5085708F-71C3-A3BC-7AD0-F119B506C15C}"/>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C6D9132C-F22C-41AA-9AAD-3C7E4D9F442B}"/>
              </a:ext>
            </a:extLst>
          </p:cNvPr>
          <p:cNvSpPr>
            <a:spLocks noChangeArrowheads="1"/>
          </p:cNvSpPr>
          <p:nvPr/>
        </p:nvSpPr>
        <p:spPr bwMode="auto">
          <a:xfrm>
            <a:off x="524655" y="2049453"/>
            <a:ext cx="11492460" cy="1323439"/>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ADE5C4A8-1900-6BAD-010F-DA61293DE13A}"/>
              </a:ext>
            </a:extLst>
          </p:cNvPr>
          <p:cNvSpPr txBox="1">
            <a:spLocks noChangeArrowheads="1"/>
          </p:cNvSpPr>
          <p:nvPr/>
        </p:nvSpPr>
        <p:spPr bwMode="auto">
          <a:xfrm>
            <a:off x="537722" y="2049453"/>
            <a:ext cx="11654278" cy="113877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“The great dragon was hurled down—that ancient serpent called the devil, or Satan, who leads the whole world astray” (12:9).</a:t>
            </a:r>
          </a:p>
        </p:txBody>
      </p:sp>
    </p:spTree>
    <p:extLst>
      <p:ext uri="{BB962C8B-B14F-4D97-AF65-F5344CB8AC3E}">
        <p14:creationId xmlns:p14="http://schemas.microsoft.com/office/powerpoint/2010/main" val="2419414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49322F-F412-C2E8-A181-79B1C2065A34}"/>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D34FE449-D626-F920-8FC9-D1090E6D45C0}"/>
              </a:ext>
            </a:extLst>
          </p:cNvPr>
          <p:cNvSpPr txBox="1">
            <a:spLocks noChangeArrowheads="1"/>
          </p:cNvSpPr>
          <p:nvPr/>
        </p:nvSpPr>
        <p:spPr bwMode="auto">
          <a:xfrm>
            <a:off x="304800" y="1295401"/>
            <a:ext cx="11537430" cy="4185761"/>
          </a:xfrm>
          <a:prstGeom prst="rect">
            <a:avLst/>
          </a:prstGeom>
          <a:noFill/>
          <a:ln w="9525">
            <a:noFill/>
            <a:miter lim="800000"/>
            <a:headEnd/>
            <a:tailEnd/>
          </a:ln>
        </p:spPr>
        <p:txBody>
          <a:bodyPr wrap="square">
            <a:spAutoFit/>
          </a:bodyPr>
          <a:lstStyle/>
          <a:p>
            <a:r>
              <a:rPr lang="en-US" sz="3800" baseline="30000" dirty="0">
                <a:solidFill>
                  <a:schemeClr val="tx1">
                    <a:lumMod val="50000"/>
                    <a:lumOff val="50000"/>
                  </a:schemeClr>
                </a:solidFill>
                <a:latin typeface="Aptos Display" panose="020B0004020202020204" pitchFamily="34" charset="0"/>
              </a:rPr>
              <a:t>1</a:t>
            </a:r>
            <a:r>
              <a:rPr lang="en-US" sz="3800" dirty="0">
                <a:solidFill>
                  <a:schemeClr val="tx1">
                    <a:lumMod val="50000"/>
                    <a:lumOff val="50000"/>
                  </a:schemeClr>
                </a:solidFill>
                <a:latin typeface="Aptos Display" panose="020B0004020202020204" pitchFamily="34" charset="0"/>
              </a:rPr>
              <a:t>A great sign appeared in heaven: a woman clothed with the sun, with the moon under her feet and a crown of twelve stars on her head. </a:t>
            </a:r>
            <a:r>
              <a:rPr lang="en-US" sz="3800" baseline="30000" dirty="0">
                <a:solidFill>
                  <a:schemeClr val="tx1">
                    <a:lumMod val="50000"/>
                    <a:lumOff val="50000"/>
                  </a:schemeClr>
                </a:solidFill>
                <a:latin typeface="Aptos Display" panose="020B0004020202020204" pitchFamily="34" charset="0"/>
              </a:rPr>
              <a:t>2 </a:t>
            </a:r>
            <a:r>
              <a:rPr lang="en-US" sz="3800" dirty="0">
                <a:solidFill>
                  <a:schemeClr val="tx1">
                    <a:lumMod val="50000"/>
                    <a:lumOff val="50000"/>
                  </a:schemeClr>
                </a:solidFill>
                <a:latin typeface="Aptos Display" panose="020B0004020202020204" pitchFamily="34" charset="0"/>
              </a:rPr>
              <a:t>She was pregnant and cried out in pain as she was about to give birth. </a:t>
            </a:r>
          </a:p>
          <a:p>
            <a:r>
              <a:rPr lang="en-US" sz="3800" baseline="30000" dirty="0">
                <a:solidFill>
                  <a:schemeClr val="tx1">
                    <a:lumMod val="50000"/>
                    <a:lumOff val="50000"/>
                  </a:schemeClr>
                </a:solidFill>
                <a:latin typeface="Aptos Display" panose="020B0004020202020204" pitchFamily="34" charset="0"/>
              </a:rPr>
              <a:t>3 </a:t>
            </a:r>
            <a:r>
              <a:rPr lang="en-US" sz="3800" dirty="0">
                <a:solidFill>
                  <a:schemeClr val="tx1">
                    <a:lumMod val="50000"/>
                    <a:lumOff val="50000"/>
                  </a:schemeClr>
                </a:solidFill>
                <a:latin typeface="Aptos Display" panose="020B0004020202020204" pitchFamily="34" charset="0"/>
              </a:rPr>
              <a:t>Then another sign appeared in heaven: </a:t>
            </a:r>
            <a:r>
              <a:rPr lang="en-US" sz="3800" dirty="0">
                <a:solidFill>
                  <a:schemeClr val="bg1"/>
                </a:solidFill>
                <a:latin typeface="Aptos Display" panose="020B0004020202020204" pitchFamily="34" charset="0"/>
              </a:rPr>
              <a:t>an enormous red dragon </a:t>
            </a:r>
            <a:r>
              <a:rPr lang="en-US" sz="3800" dirty="0">
                <a:solidFill>
                  <a:schemeClr val="tx1">
                    <a:lumMod val="50000"/>
                    <a:lumOff val="50000"/>
                  </a:schemeClr>
                </a:solidFill>
                <a:latin typeface="Aptos Display" panose="020B0004020202020204" pitchFamily="34" charset="0"/>
              </a:rPr>
              <a:t>with seven heads and ten horns and seven crowns on its heads.</a:t>
            </a:r>
          </a:p>
        </p:txBody>
      </p:sp>
      <p:sp>
        <p:nvSpPr>
          <p:cNvPr id="8" name="TextBox 7">
            <a:extLst>
              <a:ext uri="{FF2B5EF4-FFF2-40B4-BE49-F238E27FC236}">
                <a16:creationId xmlns:a16="http://schemas.microsoft.com/office/drawing/2014/main" id="{1314858F-DF6E-4DB9-17A4-21E7D06C7343}"/>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321943A9-1D12-85B5-469F-F1483D6C2CFC}"/>
              </a:ext>
            </a:extLst>
          </p:cNvPr>
          <p:cNvSpPr>
            <a:spLocks noChangeArrowheads="1"/>
          </p:cNvSpPr>
          <p:nvPr/>
        </p:nvSpPr>
        <p:spPr bwMode="auto">
          <a:xfrm>
            <a:off x="349770" y="4917111"/>
            <a:ext cx="11492460" cy="1323439"/>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8D4DF9FF-4F40-3505-E479-D944109C7CE1}"/>
              </a:ext>
            </a:extLst>
          </p:cNvPr>
          <p:cNvSpPr txBox="1">
            <a:spLocks noChangeArrowheads="1"/>
          </p:cNvSpPr>
          <p:nvPr/>
        </p:nvSpPr>
        <p:spPr bwMode="auto">
          <a:xfrm>
            <a:off x="384002" y="4995181"/>
            <a:ext cx="11394131" cy="113877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Even though most people believe that God exists, most do not believe that God has an enemy.</a:t>
            </a:r>
          </a:p>
        </p:txBody>
      </p:sp>
      <p:sp>
        <p:nvSpPr>
          <p:cNvPr id="4" name="Rectangle 3">
            <a:extLst>
              <a:ext uri="{FF2B5EF4-FFF2-40B4-BE49-F238E27FC236}">
                <a16:creationId xmlns:a16="http://schemas.microsoft.com/office/drawing/2014/main" id="{6BEB5906-7647-FE35-1219-BEE8F47B671E}"/>
              </a:ext>
            </a:extLst>
          </p:cNvPr>
          <p:cNvSpPr>
            <a:spLocks noChangeArrowheads="1"/>
          </p:cNvSpPr>
          <p:nvPr/>
        </p:nvSpPr>
        <p:spPr bwMode="auto">
          <a:xfrm>
            <a:off x="5343526" y="2598502"/>
            <a:ext cx="6329362" cy="987658"/>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DE4A5A32-F05A-887C-080B-C457392E6EBD}"/>
              </a:ext>
            </a:extLst>
          </p:cNvPr>
          <p:cNvSpPr txBox="1">
            <a:spLocks noChangeArrowheads="1"/>
          </p:cNvSpPr>
          <p:nvPr/>
        </p:nvSpPr>
        <p:spPr bwMode="auto">
          <a:xfrm>
            <a:off x="5394983" y="2772612"/>
            <a:ext cx="6192849" cy="646331"/>
          </a:xfrm>
          <a:prstGeom prst="rect">
            <a:avLst/>
          </a:prstGeom>
          <a:noFill/>
          <a:ln w="38100">
            <a:noFill/>
            <a:miter lim="800000"/>
            <a:headEnd/>
            <a:tailEnd/>
          </a:ln>
        </p:spPr>
        <p:txBody>
          <a:bodyPr wrap="square">
            <a:spAutoFit/>
          </a:bodyPr>
          <a:lstStyle/>
          <a:p>
            <a:pPr marL="12700" lvl="3" algn="ctr">
              <a:spcBef>
                <a:spcPts val="0"/>
              </a:spcBef>
              <a:spcAft>
                <a:spcPts val="1000"/>
              </a:spcAft>
              <a:buSzPct val="100000"/>
            </a:pPr>
            <a:r>
              <a:rPr lang="en-US" sz="3600" dirty="0">
                <a:solidFill>
                  <a:prstClr val="white"/>
                </a:solidFill>
                <a:latin typeface="Aptos Display" panose="020B0004020202020204" pitchFamily="34" charset="0"/>
                <a:cs typeface="Calibri Light" panose="020F0302020204030204" pitchFamily="34" charset="0"/>
              </a:rPr>
              <a:t>Who is Satan?</a:t>
            </a:r>
          </a:p>
        </p:txBody>
      </p:sp>
    </p:spTree>
    <p:extLst>
      <p:ext uri="{BB962C8B-B14F-4D97-AF65-F5344CB8AC3E}">
        <p14:creationId xmlns:p14="http://schemas.microsoft.com/office/powerpoint/2010/main" val="605977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874C3-7DEF-76D8-E3EA-1311E5B86772}"/>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BAFB5F05-5669-D468-C27C-26AC9E0251CD}"/>
              </a:ext>
            </a:extLst>
          </p:cNvPr>
          <p:cNvSpPr txBox="1">
            <a:spLocks noChangeArrowheads="1"/>
          </p:cNvSpPr>
          <p:nvPr/>
        </p:nvSpPr>
        <p:spPr bwMode="auto">
          <a:xfrm>
            <a:off x="304800" y="1295401"/>
            <a:ext cx="11537430" cy="1261884"/>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Its tail swept a third of the stars out of the sky and flung them to the earth. </a:t>
            </a:r>
          </a:p>
        </p:txBody>
      </p:sp>
      <p:sp>
        <p:nvSpPr>
          <p:cNvPr id="8" name="TextBox 7">
            <a:extLst>
              <a:ext uri="{FF2B5EF4-FFF2-40B4-BE49-F238E27FC236}">
                <a16:creationId xmlns:a16="http://schemas.microsoft.com/office/drawing/2014/main" id="{6491E9B8-E3EE-7EC7-0213-E27C17A479AA}"/>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Tree>
    <p:extLst>
      <p:ext uri="{BB962C8B-B14F-4D97-AF65-F5344CB8AC3E}">
        <p14:creationId xmlns:p14="http://schemas.microsoft.com/office/powerpoint/2010/main" val="291132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5A31E-BE18-E161-6AB0-12AEC8386F5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5D41128-20EE-EC2D-FFE3-EA2BA046AFBB}"/>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Its tail swept a third of the stars out of the sky and flung them to the earth. The dragon stood in front of the woman who was about to give birth, so that it might devour her child the moment he was born. </a:t>
            </a:r>
          </a:p>
        </p:txBody>
      </p:sp>
      <p:sp>
        <p:nvSpPr>
          <p:cNvPr id="8" name="TextBox 7">
            <a:extLst>
              <a:ext uri="{FF2B5EF4-FFF2-40B4-BE49-F238E27FC236}">
                <a16:creationId xmlns:a16="http://schemas.microsoft.com/office/drawing/2014/main" id="{0503B3DE-C00A-8DCF-2352-97D56A32D6D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A1A8025-81BA-FD82-F861-86B713EAB223}"/>
              </a:ext>
            </a:extLst>
          </p:cNvPr>
          <p:cNvSpPr>
            <a:spLocks noChangeArrowheads="1"/>
          </p:cNvSpPr>
          <p:nvPr/>
        </p:nvSpPr>
        <p:spPr bwMode="auto">
          <a:xfrm>
            <a:off x="727335" y="3852527"/>
            <a:ext cx="10737330" cy="1891048"/>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D7FCBB8-1745-3833-56F9-184C2315ECFB}"/>
              </a:ext>
            </a:extLst>
          </p:cNvPr>
          <p:cNvSpPr txBox="1">
            <a:spLocks noChangeArrowheads="1"/>
          </p:cNvSpPr>
          <p:nvPr/>
        </p:nvSpPr>
        <p:spPr bwMode="auto">
          <a:xfrm>
            <a:off x="775856" y="3944884"/>
            <a:ext cx="10645462"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Colossians 2:15: “Having disarmed the powers and authorities, Jesus made a public spectacle of them, triumphing over them by the cross.”</a:t>
            </a:r>
          </a:p>
        </p:txBody>
      </p:sp>
    </p:spTree>
    <p:extLst>
      <p:ext uri="{BB962C8B-B14F-4D97-AF65-F5344CB8AC3E}">
        <p14:creationId xmlns:p14="http://schemas.microsoft.com/office/powerpoint/2010/main" val="3039711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5A31E-BE18-E161-6AB0-12AEC8386F57}"/>
            </a:ext>
          </a:extLst>
        </p:cNvPr>
        <p:cNvGrpSpPr/>
        <p:nvPr/>
      </p:nvGrpSpPr>
      <p:grpSpPr>
        <a:xfrm>
          <a:off x="0" y="0"/>
          <a:ext cx="0" cy="0"/>
          <a:chOff x="0" y="0"/>
          <a:chExt cx="0" cy="0"/>
        </a:xfrm>
      </p:grpSpPr>
      <p:sp>
        <p:nvSpPr>
          <p:cNvPr id="19458" name="Text Box 8">
            <a:extLst>
              <a:ext uri="{FF2B5EF4-FFF2-40B4-BE49-F238E27FC236}">
                <a16:creationId xmlns:a16="http://schemas.microsoft.com/office/drawing/2014/main" id="{95D41128-20EE-EC2D-FFE3-EA2BA046AFBB}"/>
              </a:ext>
            </a:extLst>
          </p:cNvPr>
          <p:cNvSpPr txBox="1">
            <a:spLocks noChangeArrowheads="1"/>
          </p:cNvSpPr>
          <p:nvPr/>
        </p:nvSpPr>
        <p:spPr bwMode="auto">
          <a:xfrm>
            <a:off x="304800" y="1295401"/>
            <a:ext cx="11537430" cy="2431435"/>
          </a:xfrm>
          <a:prstGeom prst="rect">
            <a:avLst/>
          </a:prstGeom>
          <a:noFill/>
          <a:ln w="9525">
            <a:noFill/>
            <a:miter lim="800000"/>
            <a:headEnd/>
            <a:tailEnd/>
          </a:ln>
        </p:spPr>
        <p:txBody>
          <a:bodyPr wrap="square">
            <a:spAutoFit/>
          </a:bodyPr>
          <a:lstStyle/>
          <a:p>
            <a:r>
              <a:rPr lang="en-US" sz="3800" baseline="30000" dirty="0">
                <a:solidFill>
                  <a:schemeClr val="bg1"/>
                </a:solidFill>
                <a:latin typeface="Aptos Display" panose="020B0004020202020204" pitchFamily="34" charset="0"/>
              </a:rPr>
              <a:t>4 </a:t>
            </a:r>
            <a:r>
              <a:rPr lang="en-US" sz="3800" dirty="0">
                <a:solidFill>
                  <a:schemeClr val="bg1"/>
                </a:solidFill>
                <a:latin typeface="Aptos Display" panose="020B0004020202020204" pitchFamily="34" charset="0"/>
              </a:rPr>
              <a:t>Its tail swept a third of the stars out of the sky and flung them to the earth. The dragon stood in front of the woman who was about to give birth, so that it might devour her child the moment he was born. </a:t>
            </a:r>
          </a:p>
        </p:txBody>
      </p:sp>
      <p:sp>
        <p:nvSpPr>
          <p:cNvPr id="8" name="TextBox 7">
            <a:extLst>
              <a:ext uri="{FF2B5EF4-FFF2-40B4-BE49-F238E27FC236}">
                <a16:creationId xmlns:a16="http://schemas.microsoft.com/office/drawing/2014/main" id="{0503B3DE-C00A-8DCF-2352-97D56A32D6D8}"/>
              </a:ext>
            </a:extLst>
          </p:cNvPr>
          <p:cNvSpPr txBox="1"/>
          <p:nvPr/>
        </p:nvSpPr>
        <p:spPr>
          <a:xfrm>
            <a:off x="228600" y="5"/>
            <a:ext cx="10972800"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sz="8000" dirty="0">
                <a:solidFill>
                  <a:prstClr val="white"/>
                </a:solidFill>
                <a:latin typeface="Aptos Display" panose="020B0004020202020204" pitchFamily="34" charset="0"/>
                <a:cs typeface="Arial" charset="0"/>
              </a:rPr>
              <a:t>Revelation 12</a:t>
            </a:r>
            <a:endParaRPr kumimoji="0" lang="en-US" sz="4400" u="none" strike="noStrike" kern="1200" spc="0" normalizeH="0" baseline="0" noProof="0" dirty="0">
              <a:ln>
                <a:noFill/>
              </a:ln>
              <a:solidFill>
                <a:prstClr val="white"/>
              </a:solidFill>
              <a:effectLst/>
              <a:uLnTx/>
              <a:uFillTx/>
              <a:latin typeface="Aptos Display" panose="020B0004020202020204" pitchFamily="34" charset="0"/>
              <a:cs typeface="Arial" charset="0"/>
            </a:endParaRPr>
          </a:p>
        </p:txBody>
      </p:sp>
      <p:sp>
        <p:nvSpPr>
          <p:cNvPr id="2" name="Rectangle 1">
            <a:extLst>
              <a:ext uri="{FF2B5EF4-FFF2-40B4-BE49-F238E27FC236}">
                <a16:creationId xmlns:a16="http://schemas.microsoft.com/office/drawing/2014/main" id="{2A1A8025-81BA-FD82-F861-86B713EAB223}"/>
              </a:ext>
            </a:extLst>
          </p:cNvPr>
          <p:cNvSpPr>
            <a:spLocks noChangeArrowheads="1"/>
          </p:cNvSpPr>
          <p:nvPr/>
        </p:nvSpPr>
        <p:spPr bwMode="auto">
          <a:xfrm>
            <a:off x="727335" y="3852527"/>
            <a:ext cx="10737330" cy="1891048"/>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id="{BD7FCBB8-1745-3833-56F9-184C2315ECFB}"/>
              </a:ext>
            </a:extLst>
          </p:cNvPr>
          <p:cNvSpPr txBox="1">
            <a:spLocks noChangeArrowheads="1"/>
          </p:cNvSpPr>
          <p:nvPr/>
        </p:nvSpPr>
        <p:spPr bwMode="auto">
          <a:xfrm>
            <a:off x="775856" y="3944884"/>
            <a:ext cx="10645462" cy="1661993"/>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Colossians 2:15: “Having disarmed the powers and authorities, Jesus made a public spectacle of them, triumphing over them by the cross.”</a:t>
            </a:r>
          </a:p>
        </p:txBody>
      </p:sp>
      <p:sp>
        <p:nvSpPr>
          <p:cNvPr id="4" name="Rectangle 3">
            <a:extLst>
              <a:ext uri="{FF2B5EF4-FFF2-40B4-BE49-F238E27FC236}">
                <a16:creationId xmlns:a16="http://schemas.microsoft.com/office/drawing/2014/main" id="{0D7D1660-16E8-8066-5E99-9BA432E69E3D}"/>
              </a:ext>
            </a:extLst>
          </p:cNvPr>
          <p:cNvSpPr>
            <a:spLocks noChangeArrowheads="1"/>
          </p:cNvSpPr>
          <p:nvPr/>
        </p:nvSpPr>
        <p:spPr bwMode="auto">
          <a:xfrm>
            <a:off x="214312" y="1894803"/>
            <a:ext cx="11844338" cy="4777460"/>
          </a:xfrm>
          <a:prstGeom prst="rect">
            <a:avLst/>
          </a:prstGeom>
          <a:solidFill>
            <a:schemeClr val="tx2">
              <a:lumMod val="50000"/>
            </a:schemeClr>
          </a:solidFill>
          <a:ln w="9525">
            <a:solidFill>
              <a:schemeClr val="bg1"/>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id="{CDBD56D9-8C6F-D07B-C05D-AB7D4E25093E}"/>
              </a:ext>
            </a:extLst>
          </p:cNvPr>
          <p:cNvSpPr txBox="1">
            <a:spLocks noChangeArrowheads="1"/>
          </p:cNvSpPr>
          <p:nvPr/>
        </p:nvSpPr>
        <p:spPr bwMode="auto">
          <a:xfrm>
            <a:off x="248544" y="1971838"/>
            <a:ext cx="11742998" cy="2785378"/>
          </a:xfrm>
          <a:prstGeom prst="rect">
            <a:avLst/>
          </a:prstGeom>
          <a:noFill/>
          <a:ln w="38100">
            <a:noFill/>
            <a:miter lim="800000"/>
            <a:headEnd/>
            <a:tailEnd/>
          </a:ln>
        </p:spPr>
        <p:txBody>
          <a:bodyPr wrap="square">
            <a:spAutoFit/>
          </a:bodyPr>
          <a:lstStyle/>
          <a:p>
            <a:pPr marL="15875"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So, how did </a:t>
            </a:r>
            <a:r>
              <a:rPr lang="en-US" sz="3400" i="1" dirty="0">
                <a:solidFill>
                  <a:prstClr val="white"/>
                </a:solidFill>
                <a:latin typeface="Aptos Display" panose="020B0004020202020204" pitchFamily="34" charset="0"/>
                <a:cs typeface="Calibri Light" panose="020F0302020204030204" pitchFamily="34" charset="0"/>
              </a:rPr>
              <a:t>we</a:t>
            </a:r>
            <a:r>
              <a:rPr lang="en-US" sz="3400" dirty="0">
                <a:solidFill>
                  <a:prstClr val="white"/>
                </a:solidFill>
                <a:latin typeface="Aptos Display" panose="020B0004020202020204" pitchFamily="34" charset="0"/>
                <a:cs typeface="Calibri Light" panose="020F0302020204030204" pitchFamily="34" charset="0"/>
              </a:rPr>
              <a:t> become Satan’s target?</a:t>
            </a:r>
          </a:p>
          <a:p>
            <a:pPr marL="473075" lvl="3" indent="-457200">
              <a:spcBef>
                <a:spcPts val="0"/>
              </a:spcBef>
              <a:spcAft>
                <a:spcPts val="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Satan hates God. </a:t>
            </a:r>
          </a:p>
          <a:p>
            <a:pPr marL="473075" lvl="3" indent="-457200">
              <a:spcBef>
                <a:spcPts val="0"/>
              </a:spcBef>
              <a:spcAft>
                <a:spcPts val="600"/>
              </a:spcAft>
              <a:buSzPct val="100000"/>
              <a:buFont typeface="Arial" panose="020B0604020202020204" pitchFamily="34" charset="0"/>
              <a:buChar char="•"/>
            </a:pPr>
            <a:r>
              <a:rPr lang="en-US" sz="3400" dirty="0">
                <a:solidFill>
                  <a:prstClr val="white"/>
                </a:solidFill>
                <a:latin typeface="Aptos Display" panose="020B0004020202020204" pitchFamily="34" charset="0"/>
                <a:cs typeface="Calibri Light" panose="020F0302020204030204" pitchFamily="34" charset="0"/>
              </a:rPr>
              <a:t>And therefore, anyone whom God loves. </a:t>
            </a:r>
          </a:p>
          <a:p>
            <a:pPr marL="915988" lvl="3">
              <a:spcBef>
                <a:spcPts val="0"/>
              </a:spcBef>
              <a:spcAft>
                <a:spcPts val="0"/>
              </a:spcAft>
              <a:buSzPct val="100000"/>
            </a:pPr>
            <a:r>
              <a:rPr lang="en-US" sz="3400" dirty="0">
                <a:solidFill>
                  <a:prstClr val="white"/>
                </a:solidFill>
                <a:latin typeface="Aptos Display" panose="020B0004020202020204" pitchFamily="34" charset="0"/>
                <a:cs typeface="Calibri Light" panose="020F0302020204030204" pitchFamily="34" charset="0"/>
              </a:rPr>
              <a:t>1 John 4:4: Greater is he who is in you than he who is in the world.</a:t>
            </a:r>
          </a:p>
        </p:txBody>
      </p:sp>
    </p:spTree>
    <p:extLst>
      <p:ext uri="{BB962C8B-B14F-4D97-AF65-F5344CB8AC3E}">
        <p14:creationId xmlns:p14="http://schemas.microsoft.com/office/powerpoint/2010/main" val="4222378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2450</Words>
  <Application>Microsoft Office PowerPoint</Application>
  <PresentationFormat>Widescreen</PresentationFormat>
  <Paragraphs>156</Paragraphs>
  <Slides>33</Slides>
  <Notes>33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33</vt:i4>
      </vt:variant>
    </vt:vector>
  </HeadingPairs>
  <TitlesOfParts>
    <vt:vector size="42" baseType="lpstr">
      <vt:lpstr>ＭＳ Ｐゴシック</vt:lpstr>
      <vt:lpstr>Aptos Display</vt:lpstr>
      <vt:lpstr>Arial</vt:lpstr>
      <vt:lpstr>Calibri</vt:lpstr>
      <vt:lpstr>Calibri Light</vt:lpstr>
      <vt:lpstr>Cambria</vt:lpstr>
      <vt:lpstr>Century Gothic</vt:lpstr>
      <vt:lpstr>Times New Roman</vt:lpstr>
      <vt:lpstr>Office Theme</vt:lpstr>
      <vt:lpstr>REVELATION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REVELATION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2025-01-23T16:36:22Z</dcterms:created>
  <dcterms:modified xsi:type="dcterms:W3CDTF">2025-01-23T16:36:31Z</dcterms:modified>
</cp:coreProperties>
</file>