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 id="2147485695" r:id="rId2"/>
  </p:sldMasterIdLst>
  <p:notesMasterIdLst>
    <p:notesMasterId r:id="rId52"/>
  </p:notesMasterIdLst>
  <p:sldIdLst>
    <p:sldId id="8541" r:id="rId3"/>
    <p:sldId id="10056" r:id="rId4"/>
    <p:sldId id="10110" r:id="rId5"/>
    <p:sldId id="10096" r:id="rId6"/>
    <p:sldId id="10111" r:id="rId7"/>
    <p:sldId id="10099" r:id="rId8"/>
    <p:sldId id="10112" r:id="rId9"/>
    <p:sldId id="10113" r:id="rId10"/>
    <p:sldId id="10114" r:id="rId11"/>
    <p:sldId id="10115" r:id="rId12"/>
    <p:sldId id="10117" r:id="rId13"/>
    <p:sldId id="10102" r:id="rId14"/>
    <p:sldId id="10120" r:id="rId15"/>
    <p:sldId id="10121" r:id="rId16"/>
    <p:sldId id="10119" r:id="rId17"/>
    <p:sldId id="10118" r:id="rId18"/>
    <p:sldId id="10122" r:id="rId19"/>
    <p:sldId id="10123" r:id="rId20"/>
    <p:sldId id="10104" r:id="rId21"/>
    <p:sldId id="10124" r:id="rId22"/>
    <p:sldId id="10126" r:id="rId23"/>
    <p:sldId id="2015" r:id="rId24"/>
    <p:sldId id="10127" r:id="rId25"/>
    <p:sldId id="2054" r:id="rId26"/>
    <p:sldId id="10151" r:id="rId27"/>
    <p:sldId id="10105" r:id="rId28"/>
    <p:sldId id="10129" r:id="rId29"/>
    <p:sldId id="10128" r:id="rId30"/>
    <p:sldId id="10106" r:id="rId31"/>
    <p:sldId id="10152" r:id="rId32"/>
    <p:sldId id="10132" r:id="rId33"/>
    <p:sldId id="10134" r:id="rId34"/>
    <p:sldId id="10135" r:id="rId35"/>
    <p:sldId id="10136" r:id="rId36"/>
    <p:sldId id="10140" r:id="rId37"/>
    <p:sldId id="10141" r:id="rId38"/>
    <p:sldId id="10142" r:id="rId39"/>
    <p:sldId id="10143" r:id="rId40"/>
    <p:sldId id="10144" r:id="rId41"/>
    <p:sldId id="10145" r:id="rId42"/>
    <p:sldId id="10139" r:id="rId43"/>
    <p:sldId id="10146" r:id="rId44"/>
    <p:sldId id="10147" r:id="rId45"/>
    <p:sldId id="10149" r:id="rId46"/>
    <p:sldId id="10107" r:id="rId47"/>
    <p:sldId id="10108" r:id="rId48"/>
    <p:sldId id="10138" r:id="rId49"/>
    <p:sldId id="10052" r:id="rId50"/>
    <p:sldId id="10150" r:id="rId5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936B92-A1C0-0447-8C63-3108383A654D}" v="719" dt="2024-11-08T00:51:17.00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70" autoAdjust="0"/>
    <p:restoredTop sz="57331"/>
  </p:normalViewPr>
  <p:slideViewPr>
    <p:cSldViewPr snapToGrid="0" snapToObjects="1">
      <p:cViewPr varScale="1">
        <p:scale>
          <a:sx n="43" d="100"/>
          <a:sy n="43" d="100"/>
        </p:scale>
        <p:origin x="576"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FD98-4B7F-6C2D-6D3E-D5C1ED8DD3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0939F1-DEA8-8D3A-463B-BF00D3D8254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D839A3E-CE02-8C0E-CB95-29741C8CF5D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CA53961F-A3FD-FAE9-DF24-08176B55A05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18918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323B8E-65B9-0338-6F71-30BA7DEE8B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A20AF6-A2CD-EF95-1903-E83E9ED768A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DD8D325-D76A-6717-8049-F15B3B76C3F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9AF11E9-B793-C9E7-D0F5-2C61790BCF2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57378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5ED22-96AE-3D31-5A93-D23E7388C8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32FD3E-A965-2B4F-BAC4-9D19C6DEA5A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E1BF8B0-B157-E21E-9F6A-111D7A2345AF}"/>
              </a:ext>
            </a:extLst>
          </p:cNvPr>
          <p:cNvSpPr>
            <a:spLocks noGrp="1"/>
          </p:cNvSpPr>
          <p:nvPr>
            <p:ph type="body" idx="1"/>
          </p:nvPr>
        </p:nvSpPr>
        <p:spPr/>
        <p:txBody>
          <a:bodyPr/>
          <a:lstStyle/>
          <a:p>
            <a:pPr marL="0" marR="0" lvl="0" indent="0">
              <a:spcAft>
                <a:spcPts val="100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A1F67AA6-3054-D9A5-0CB1-13CE177A3D1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83147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59E87-2EE4-4BD8-B779-DBABBD480F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856CBA-7431-E4E1-193A-0A3C6027113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32C2CC0-7B66-57F7-E377-1FF40F017157}"/>
              </a:ext>
            </a:extLst>
          </p:cNvPr>
          <p:cNvSpPr>
            <a:spLocks noGrp="1"/>
          </p:cNvSpPr>
          <p:nvPr>
            <p:ph type="body" idx="1"/>
          </p:nvPr>
        </p:nvSpPr>
        <p:spPr/>
        <p:txBody>
          <a:bodyPr/>
          <a:lstStyle/>
          <a:p>
            <a:pPr marL="0" marR="0" lvl="0" indent="0">
              <a:spcAft>
                <a:spcPts val="100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80F6C7B8-BE1B-03D3-FC70-5449A598417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63403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20249-055F-F287-8778-F97B424C58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41ACD4-97CE-9B0C-377A-0EB209FD842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E2CB854-6F57-6677-940A-8E1BEDD48A90}"/>
              </a:ext>
            </a:extLst>
          </p:cNvPr>
          <p:cNvSpPr>
            <a:spLocks noGrp="1"/>
          </p:cNvSpPr>
          <p:nvPr>
            <p:ph type="body" idx="1"/>
          </p:nvPr>
        </p:nvSpPr>
        <p:spPr/>
        <p:txBody>
          <a:bodyPr/>
          <a:lstStyle/>
          <a:p>
            <a:pPr marL="0" marR="0" lvl="0" indent="0">
              <a:spcAft>
                <a:spcPts val="1000"/>
              </a:spcAft>
              <a:buClr>
                <a:srgbClr val="000000"/>
              </a:buClr>
              <a:buFont typeface="+mj-lt"/>
              <a:buNone/>
            </a:pPr>
            <a:endParaRPr lang="en-US" dirty="0"/>
          </a:p>
        </p:txBody>
      </p:sp>
      <p:sp>
        <p:nvSpPr>
          <p:cNvPr id="4" name="Slide Number Placeholder 3">
            <a:extLst>
              <a:ext uri="{FF2B5EF4-FFF2-40B4-BE49-F238E27FC236}">
                <a16:creationId xmlns:a16="http://schemas.microsoft.com/office/drawing/2014/main" id="{112CB5AE-A57C-74E4-C3D3-813C4A9B909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57282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91FBD-CD63-71C9-A1AF-057FFB904B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C7232F-29B3-540F-5F84-6F7BCF9FD95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A52A69D-5F44-51CD-28A7-269FDE5D1AF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C9762E9-F372-7A7F-DC60-DDFF541B06D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8996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EA4BCD-AE9A-0B2B-9683-77D5D8843E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956E8A-144F-B640-695F-4A82B96DE4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6A4DE22-BB83-EDCF-811E-01E346B86CF2}"/>
              </a:ext>
            </a:extLst>
          </p:cNvPr>
          <p:cNvSpPr>
            <a:spLocks noGrp="1"/>
          </p:cNvSpPr>
          <p:nvPr>
            <p:ph type="body" idx="1"/>
          </p:nvPr>
        </p:nvSpPr>
        <p:spPr/>
        <p:txBody>
          <a:bodyPr/>
          <a:lstStyle/>
          <a:p>
            <a:pPr marL="228600" marR="0" indent="-228600"/>
            <a:endParaRPr lang="en-US" dirty="0"/>
          </a:p>
        </p:txBody>
      </p:sp>
      <p:sp>
        <p:nvSpPr>
          <p:cNvPr id="4" name="Slide Number Placeholder 3">
            <a:extLst>
              <a:ext uri="{FF2B5EF4-FFF2-40B4-BE49-F238E27FC236}">
                <a16:creationId xmlns:a16="http://schemas.microsoft.com/office/drawing/2014/main" id="{3CB5BE49-8408-C782-B418-FFA8B69585C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922309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CE06C-0C93-04CD-F515-DE81DFC6F9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77B16E-771F-7FA5-3309-2BA3B5B82D8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03789F1-1994-5DF4-A1E5-CD8F285B1CEF}"/>
              </a:ext>
            </a:extLst>
          </p:cNvPr>
          <p:cNvSpPr>
            <a:spLocks noGrp="1"/>
          </p:cNvSpPr>
          <p:nvPr>
            <p:ph type="body" idx="1"/>
          </p:nvPr>
        </p:nvSpPr>
        <p:spPr/>
        <p:txBody>
          <a:bodyPr/>
          <a:lstStyle/>
          <a:p>
            <a:pPr marL="228600" marR="0" indent="-228600"/>
            <a:endParaRPr lang="en-US" sz="12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61EF1B32-DC82-E109-E1B6-416A877B4F8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67989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698A8-DCFD-59B9-F9E0-C3BB1F9DD7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6292E1-1FB2-E423-6AB3-5663F7DDEAC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7ADCC1F-1056-C80F-C969-96776400122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41C1358-69E7-02AB-8795-A7A78A0AD5D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0313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4D040-0215-879A-B421-F75B0BAF73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CC55FE-B88C-0C23-D5A8-E0586432671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D0D9DD8-D75C-7B79-0D2D-C1A613C8800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FD094ABD-2ACB-023E-625C-8585877B18A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43353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10045-B9C2-F01A-75DE-C2785E7D25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62EDE7-DBB6-8B6C-C73A-DFAEA8BBA8D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704074B-799F-57CD-031E-A7322B7D0EFB}"/>
              </a:ext>
            </a:extLst>
          </p:cNvPr>
          <p:cNvSpPr>
            <a:spLocks noGrp="1"/>
          </p:cNvSpPr>
          <p:nvPr>
            <p:ph type="body" idx="1"/>
          </p:nvPr>
        </p:nvSpPr>
        <p:spPr/>
        <p:txBody>
          <a:bodyPr/>
          <a:lstStyle/>
          <a:p>
            <a:pPr marL="228600" marR="0" indent="-228600">
              <a:spcAft>
                <a:spcPts val="1000"/>
              </a:spcAft>
              <a:tabLst>
                <a:tab pos="3886200" algn="l"/>
              </a:tabLst>
            </a:pPr>
            <a:endParaRPr lang="en-US" dirty="0"/>
          </a:p>
        </p:txBody>
      </p:sp>
      <p:sp>
        <p:nvSpPr>
          <p:cNvPr id="4" name="Slide Number Placeholder 3">
            <a:extLst>
              <a:ext uri="{FF2B5EF4-FFF2-40B4-BE49-F238E27FC236}">
                <a16:creationId xmlns:a16="http://schemas.microsoft.com/office/drawing/2014/main" id="{69450103-AADC-EF6A-6401-4F48F5F26C8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53657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8F7ED-306B-CA29-F68C-F36A422B8A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84F70A-BE13-7A55-27BD-A223A82F8F2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0622346-A0DC-CE2C-0020-8E4B51DAC23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05A628C-0144-650F-9305-1B269372D42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2435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A83FC-4FDA-A265-827E-F77A9C8472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A347BC-418C-706D-194C-652D1841E20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94DD827-1282-F4F7-C696-EC3095CB12F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F1A9B7D-B16A-5CAE-11D8-DCEAE9BE457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457450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97A4F-86F3-2F65-4C3A-7BE104BB68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455E79-8F8E-2B76-851C-5F13C489F4A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57DFFD7-BA62-A7B7-34D6-01E59B340A4A}"/>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FC991A3E-3AAF-8BF2-99BD-1A4880EF357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52280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4BE45-F647-FD78-9DA7-33FF9D7AC1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44020C-78B4-CA21-D439-7C626A2EAAC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B00267A-FAA5-E1F6-1D90-6F9693F62B3A}"/>
              </a:ext>
            </a:extLst>
          </p:cNvPr>
          <p:cNvSpPr>
            <a:spLocks noGrp="1"/>
          </p:cNvSpPr>
          <p:nvPr>
            <p:ph type="body" idx="1"/>
          </p:nvPr>
        </p:nvSpPr>
        <p:spPr/>
        <p:txBody>
          <a:bodyPr>
            <a:normAutofit/>
          </a:bodyPr>
          <a:lstStyle/>
          <a:p>
            <a:endParaRPr lang="en-US" b="1" dirty="0"/>
          </a:p>
        </p:txBody>
      </p:sp>
      <p:sp>
        <p:nvSpPr>
          <p:cNvPr id="4" name="Slide Number Placeholder 3">
            <a:extLst>
              <a:ext uri="{FF2B5EF4-FFF2-40B4-BE49-F238E27FC236}">
                <a16:creationId xmlns:a16="http://schemas.microsoft.com/office/drawing/2014/main" id="{9D856423-2B40-4102-6A71-59C2E8CB180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42462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E2EFD-7E9A-D0A3-06E3-BAAA08D020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4B0F7E-911E-3975-9D94-EEA22529205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E745C32-C0E3-90CF-BC8B-B308FB0E3F84}"/>
              </a:ext>
            </a:extLst>
          </p:cNvPr>
          <p:cNvSpPr>
            <a:spLocks noGrp="1"/>
          </p:cNvSpPr>
          <p:nvPr>
            <p:ph type="body" idx="1"/>
          </p:nvPr>
        </p:nvSpPr>
        <p:spPr/>
        <p:txBody>
          <a:bodyPr>
            <a:normAutofit/>
          </a:bodyPr>
          <a:lstStyle/>
          <a:p>
            <a:pPr marL="0" marR="0"/>
            <a:endParaRPr lang="en-US" dirty="0"/>
          </a:p>
        </p:txBody>
      </p:sp>
      <p:sp>
        <p:nvSpPr>
          <p:cNvPr id="4" name="Slide Number Placeholder 3">
            <a:extLst>
              <a:ext uri="{FF2B5EF4-FFF2-40B4-BE49-F238E27FC236}">
                <a16:creationId xmlns:a16="http://schemas.microsoft.com/office/drawing/2014/main" id="{C0AC7303-6AA9-3F19-5AE2-7A99607497D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53081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DC1EC-D4C8-8708-4510-AF37C490FD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609C51-9093-2F4F-785E-76F08363590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C6C5000-A1E9-3D02-7FE8-DD87B5F020A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0B8F6FD-9188-C47E-0204-8AB34607D4D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952419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1E0C3-DC9A-49DC-98DD-1C30EC4CC9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5DABB5-5D78-8A7C-183F-27977907A31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5F7D6DF-A76B-8D48-EB1C-D8AACB3AF30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2EB0B22-5F32-3409-85CB-89857DD18E7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403692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B405C-19DE-A1E9-1B95-D60D496D5A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0F8086-808F-9075-73C6-0BF517EE3A2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88EE7E3-AE86-9D95-9455-233D680E4A96}"/>
              </a:ext>
            </a:extLst>
          </p:cNvPr>
          <p:cNvSpPr>
            <a:spLocks noGrp="1"/>
          </p:cNvSpPr>
          <p:nvPr>
            <p:ph type="body" idx="1"/>
          </p:nvPr>
        </p:nvSpPr>
        <p:spPr/>
        <p:txBody>
          <a:bodyPr/>
          <a:lstStyle/>
          <a:p>
            <a:pPr marL="457200" marR="0" lvl="1" indent="0">
              <a:spcBef>
                <a:spcPts val="0"/>
              </a:spcBef>
              <a:spcAft>
                <a:spcPts val="0"/>
              </a:spcAft>
              <a:buSzPts val="1200"/>
              <a:buFont typeface="Arial" panose="020B0604020202020204" pitchFamily="34" charset="0"/>
              <a:buNone/>
              <a:tabLst>
                <a:tab pos="914400" algn="l"/>
              </a:tabLst>
            </a:pPr>
            <a:endParaRPr lang="en-US" dirty="0"/>
          </a:p>
        </p:txBody>
      </p:sp>
      <p:sp>
        <p:nvSpPr>
          <p:cNvPr id="4" name="Slide Number Placeholder 3">
            <a:extLst>
              <a:ext uri="{FF2B5EF4-FFF2-40B4-BE49-F238E27FC236}">
                <a16:creationId xmlns:a16="http://schemas.microsoft.com/office/drawing/2014/main" id="{488BF5A7-BFD0-F1BE-00A0-1A5DC2BED1C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29599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7E317-FD94-F961-4E61-728D5B1130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1F5694-39B6-C5F9-17E2-81E8DA31E0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3CDAC46-69FE-5F9D-EFBB-16B13422A7BB}"/>
              </a:ext>
            </a:extLst>
          </p:cNvPr>
          <p:cNvSpPr>
            <a:spLocks noGrp="1"/>
          </p:cNvSpPr>
          <p:nvPr>
            <p:ph type="body" idx="1"/>
          </p:nvPr>
        </p:nvSpPr>
        <p:spPr/>
        <p:txBody>
          <a:bodyPr/>
          <a:lstStyle/>
          <a:p>
            <a:pPr marL="457200" marR="0" lvl="1" indent="0">
              <a:spcBef>
                <a:spcPts val="0"/>
              </a:spcBef>
              <a:spcAft>
                <a:spcPts val="0"/>
              </a:spcAft>
              <a:buSzPts val="1200"/>
              <a:buFont typeface="Arial" panose="020B0604020202020204" pitchFamily="34" charset="0"/>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42783AAE-5C75-E5CC-68B2-0079D40C44F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387374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44E7D-17E8-D213-6599-4676FD7B47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B7E96E-FEC0-83C0-BACE-526CA2F28AA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FC33D83-09AB-81F3-897D-E7F85A20B6B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A28B2B15-4999-DFDA-F0C2-4DB4ED09618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77760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BAB434-0779-AF51-F9A4-9B70F4B8A9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15119F-0CE9-D6A1-69B5-98755B1B4BC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C05DDC9-9097-3C70-3A5E-D20292983312}"/>
              </a:ext>
            </a:extLst>
          </p:cNvPr>
          <p:cNvSpPr>
            <a:spLocks noGrp="1"/>
          </p:cNvSpPr>
          <p:nvPr>
            <p:ph type="body" idx="1"/>
          </p:nvPr>
        </p:nvSpPr>
        <p:spPr/>
        <p:txBody>
          <a:bodyPr/>
          <a:lstStyle/>
          <a:p>
            <a:pPr marL="228600" marR="0" indent="-228600">
              <a:spcAft>
                <a:spcPts val="1000"/>
              </a:spcAft>
              <a:tabLst>
                <a:tab pos="3886200" algn="l"/>
              </a:tabLst>
            </a:pPr>
            <a:endParaRPr lang="en-US" dirty="0"/>
          </a:p>
        </p:txBody>
      </p:sp>
      <p:sp>
        <p:nvSpPr>
          <p:cNvPr id="4" name="Slide Number Placeholder 3">
            <a:extLst>
              <a:ext uri="{FF2B5EF4-FFF2-40B4-BE49-F238E27FC236}">
                <a16:creationId xmlns:a16="http://schemas.microsoft.com/office/drawing/2014/main" id="{3890FACE-2F78-D183-DC81-CFD731542E1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873003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030F8-1416-FAB9-D281-2DBCCB6554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20A14B-6850-3EDF-8256-47063F6C744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25E1733-D298-7361-4A89-C941D39DC5D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ACBC03B-EE11-65D5-689A-CD0EBF0A916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2721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4C28B-69FF-0BA6-4164-18D8E25A90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23C075-053D-DECF-51A8-6ABB778A5E6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A3B75BC-ACA5-A08C-013A-F43808F7B57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904E1F4-D602-06C8-23AA-446901B91FB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524750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38315-A072-94CA-2A76-A1CAE0E173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5A8EE5-72B7-0724-0C3A-3E4CF0A6D10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123387A-6922-1117-B69C-93290E298C0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17EEEABC-C9BD-26AC-B6D2-DE2842EE868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79401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82D61-72F8-B93B-06BA-FE68D4FBF7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778971-1E2B-C1FF-5020-EB6411726CA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913A146-71C5-AAC0-841C-1CBD86E648F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CA430BA2-7899-74A3-1B83-50401B16B58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468974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DFA3D-FA67-2936-E6B3-B1EBE4FEED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1E5714-AD2D-BDCF-DF59-72BE6E95B3D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A9EFAF5-FD6E-5CEA-BD60-CDF0DD69E2B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FD2CD4B-60B5-4AD1-675A-EB46DFB622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32976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5C633-7CB1-735B-CA9C-CCDCFCC21D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44A3BB-6ADC-74F9-5A17-A220F04DCA7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401761C-4FA9-5281-53D2-E3EE39DDAA0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3E44560-11ED-F545-E407-86A4F01B6F2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592044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CCEDA-B5AA-04B5-4FFA-508ADD5606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9E9E42-F29D-ABAB-43C0-0FC14CE35A8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6308E1F-39EE-5184-97E8-7330CAD70F4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91CAF14-8B46-5AD8-F865-3044DE3C211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087361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97B09-5B5B-7722-21D6-2A71377242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D9642E-B2E5-CC8F-5134-44E4448D9BB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8021ECD-A19D-0915-8736-592E847A276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835B819-DE3B-5D4F-1239-B95933A8FE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38476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D9E73-A617-30CE-7FB4-D892BEF4C7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79CA14-3EDA-3C59-FB1B-469CE4180B4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1324FF3-38EF-D4B7-003E-8A8A08C68FD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093B003-CB5D-4514-B0C2-3280B50037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60808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816BC-E18E-ABAA-2071-A2143389F6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E5A6A9-DFBF-A8F2-51AB-C0448F66E0E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FA28D84-7EAB-5533-BC99-C5B6378FA30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b="1" dirty="0">
              <a:highlight>
                <a:srgbClr val="00FF00"/>
              </a:highlight>
            </a:endParaRPr>
          </a:p>
        </p:txBody>
      </p:sp>
      <p:sp>
        <p:nvSpPr>
          <p:cNvPr id="4" name="Slide Number Placeholder 3">
            <a:extLst>
              <a:ext uri="{FF2B5EF4-FFF2-40B4-BE49-F238E27FC236}">
                <a16:creationId xmlns:a16="http://schemas.microsoft.com/office/drawing/2014/main" id="{F091C3D9-A41A-6C7E-9424-2784E7FEF7D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649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680F6-8354-3C24-E851-57A659CDA0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E6D1FE-736E-FD12-9CA4-B5327F58080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3F57F3B-BFDD-B63F-21D9-2A343BBB81E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9BE255D-A1F8-2DD2-F2D2-62068F2F6D9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76934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A0AB5D-87F2-4FA3-95A8-4B98016441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67D8A5-30BF-03D6-1694-6FAFF35F974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ABF93AA-0E49-381A-2476-71DAF288D23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FDDE55D-AD64-FFA6-2DB8-AB86DE3D725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740155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C27F8-5221-B7C7-9192-D735981871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0919BC-69C2-AF1A-3A96-7470A0A1043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8EF2857-9BF1-3410-2605-AB7240A569B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4630DC2-6CA8-4BFE-D77A-CAB831E6AEF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5232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59421-81F5-2E0F-4B22-F3DBC39F1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B50A63-E4F2-71F2-985E-CF8512736BF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1C66907-15A0-6A5E-1135-BE20A616DA5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BCD23F0-43E8-1287-1CF3-49CE43A2BFB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666294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78975-03DC-0DDF-6685-CFDBF1AD44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5E6904-A68A-CC91-4862-611777CC7F8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DFCCA4C-95BE-FD9A-FC39-DD7C19E02CF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D88BD63-F24F-C088-B96C-E0FF204ABA6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80437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5F5A5-3718-3C2F-33FB-FF51DB8A20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3D8B84-B765-FCF5-D248-D9ED6286B27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5500AB6-3F3A-23EF-FA0D-BCCBA9D2FB5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7CEB538-8A4C-5192-3E39-D6DC8A2EF3A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97194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87F0A-4A12-D46A-CF97-D922481263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CB3521-CC35-9240-4EF7-2066AB316B6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6C29177-B3A5-1E1C-0E1F-6188A6EC94B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AEC56EF-8D2B-D032-4994-EE33F7BE5B6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400728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D2B74-C413-0C17-81E3-06907A8735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C592EC-8251-5A97-E600-70A7C42AB9B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6EBB3AD-1744-FFA4-DA5F-4C917DFA10AE}"/>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ECD3101-5903-DDD8-8EBD-A9668E8E4FD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56860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F0EA9-26FD-BD72-B61B-2ED9340EA6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4D304D-90EB-88CE-BBE9-E840B10E906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489B1F6-0072-EF8E-2295-262D0BA0432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3003AF0-C76C-275E-644E-588F7FADC3F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47141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48</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EB517-301F-726F-5409-19A16EB074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7AD7FC-45BD-C5D4-CAAD-FB48950BAD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D9B324-7C88-AC00-5453-7B586D549FB6}"/>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8D10DF42-9B4F-DD2C-3F6A-6984C6B9E20E}"/>
              </a:ext>
            </a:extLst>
          </p:cNvPr>
          <p:cNvSpPr>
            <a:spLocks noGrp="1"/>
          </p:cNvSpPr>
          <p:nvPr>
            <p:ph type="sldNum" sz="quarter" idx="5"/>
          </p:nvPr>
        </p:nvSpPr>
        <p:spPr/>
        <p:txBody>
          <a:bodyPr/>
          <a:lstStyle/>
          <a:p>
            <a:pPr>
              <a:defRPr/>
            </a:pPr>
            <a:fld id="{1696978B-A236-B943-B34D-431BF05F63D6}" type="slidenum">
              <a:rPr lang="en-US" smtClean="0"/>
              <a:pPr>
                <a:defRPr/>
              </a:pPr>
              <a:t>49</a:t>
            </a:fld>
            <a:endParaRPr lang="en-US"/>
          </a:p>
        </p:txBody>
      </p:sp>
    </p:spTree>
    <p:extLst>
      <p:ext uri="{BB962C8B-B14F-4D97-AF65-F5344CB8AC3E}">
        <p14:creationId xmlns:p14="http://schemas.microsoft.com/office/powerpoint/2010/main" val="984072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8998D-FE7C-86D5-C8EE-C601453FCC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F70294-27CB-B99A-9DA5-3B38D239BC3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41A247F-8627-BA99-3640-99DF8AF7E9D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BEAFE33-18C8-840D-548B-DA97D847C96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71441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FA9098-A4E3-8840-01E2-11856A4A9C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7515CF-5117-480D-03A4-2943ACB926D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698BA33-9BF1-0C0E-46C6-6B9AF8E4A19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91A402C-E1AA-1E5A-13C2-6C609F8DBD0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91503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21BD4-C08F-7735-66D6-BE6AC39D91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55D764-3DDF-EE33-33C3-54774B32BFA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B6E5AF5-8598-EC88-740D-B29238536E6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3413F11F-BD3E-369A-0AA0-68EB361ED7C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09316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50F9A7-E013-6364-C5FF-EC3BF1EDAD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9BA6C8-8E94-E0A8-761E-2808F3CC07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E231D6C-1B73-C2F9-BA9A-DCD6AA385CC6}"/>
              </a:ext>
            </a:extLst>
          </p:cNvPr>
          <p:cNvSpPr>
            <a:spLocks noGrp="1"/>
          </p:cNvSpPr>
          <p:nvPr>
            <p:ph type="body" idx="1"/>
          </p:nvPr>
        </p:nvSpPr>
        <p:spPr/>
        <p:txBody>
          <a:bodyPr/>
          <a:lstStyle/>
          <a:p>
            <a:pPr marL="0" marR="0"/>
            <a:endParaRPr lang="en-US" dirty="0"/>
          </a:p>
        </p:txBody>
      </p:sp>
      <p:sp>
        <p:nvSpPr>
          <p:cNvPr id="4" name="Slide Number Placeholder 3">
            <a:extLst>
              <a:ext uri="{FF2B5EF4-FFF2-40B4-BE49-F238E27FC236}">
                <a16:creationId xmlns:a16="http://schemas.microsoft.com/office/drawing/2014/main" id="{9D90E592-CE94-89DE-E920-C4835A35687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989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E3AEA-5287-590B-E1CF-3100FB72D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988061-2E1F-0AB3-AE4C-581A61A02EF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77B075E-4702-0745-3FB9-8009F2BFBD9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BC03C6D-BC1D-8ED2-CEDC-75F72820F33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1573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11/13/2024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11/13/2024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11/13/2024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57918368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25419908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077719833"/>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206585664"/>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225946601"/>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823120143"/>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4273134025"/>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23884965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11/13/2024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238136307"/>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45011864"/>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24621224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11/13/2024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11/13/2024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11/13/2024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11/13/2024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11/13/2024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11/13/2024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11/13/2024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11/13/2024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0BCBE-CB36-41ED-919D-FF973432CD85}" type="datetimeFigureOut">
              <a:rPr lang="en-US" smtClean="0"/>
              <a:pPr/>
              <a:t>11/13/2024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F551-B652-4769-A5B5-9D36ADF4A06C}" type="slidenum">
              <a:rPr lang="en-US" smtClean="0"/>
              <a:pPr/>
              <a:t>‹#›</a:t>
            </a:fld>
            <a:endParaRPr lang="en-US"/>
          </a:p>
        </p:txBody>
      </p:sp>
    </p:spTree>
    <p:extLst>
      <p:ext uri="{BB962C8B-B14F-4D97-AF65-F5344CB8AC3E}">
        <p14:creationId xmlns:p14="http://schemas.microsoft.com/office/powerpoint/2010/main" val="3590461089"/>
      </p:ext>
    </p:extLst>
  </p:cSld>
  <p:clrMap bg1="dk1" tx1="lt1" bg2="dk2" tx2="lt2" accent1="accent1" accent2="accent2" accent3="accent3" accent4="accent4" accent5="accent5" accent6="accent6" hlink="hlink" folHlink="folHlink"/>
  <p:sldLayoutIdLst>
    <p:sldLayoutId id="2147485696" r:id="rId1"/>
    <p:sldLayoutId id="2147485697" r:id="rId2"/>
    <p:sldLayoutId id="2147485698" r:id="rId3"/>
    <p:sldLayoutId id="2147485699" r:id="rId4"/>
    <p:sldLayoutId id="2147485700" r:id="rId5"/>
    <p:sldLayoutId id="2147485701" r:id="rId6"/>
    <p:sldLayoutId id="2147485702" r:id="rId7"/>
    <p:sldLayoutId id="2147485703" r:id="rId8"/>
    <p:sldLayoutId id="2147485704" r:id="rId9"/>
    <p:sldLayoutId id="2147485705" r:id="rId10"/>
    <p:sldLayoutId id="2147485706"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9ADC0-BBFC-53AD-7E62-E04E1451B1E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29E3082-F33F-FAF9-E82F-6A7154507425}"/>
              </a:ext>
            </a:extLst>
          </p:cNvPr>
          <p:cNvSpPr txBox="1">
            <a:spLocks noChangeArrowheads="1"/>
          </p:cNvSpPr>
          <p:nvPr/>
        </p:nvSpPr>
        <p:spPr bwMode="auto">
          <a:xfrm>
            <a:off x="304800" y="1295401"/>
            <a:ext cx="11537430" cy="397390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9 </a:t>
            </a:r>
            <a:r>
              <a:rPr lang="en-US" sz="4000" dirty="0">
                <a:solidFill>
                  <a:schemeClr val="bg1"/>
                </a:solidFill>
                <a:latin typeface="Aptos Display" panose="020B0004020202020204" pitchFamily="34" charset="0"/>
                <a:ea typeface="Cambria" panose="02040503050406030204" pitchFamily="18" charset="0"/>
              </a:rPr>
              <a:t>I will make those who are of the synagogue of Satan, who claim to be Jews though they are not, but are liars—I will make them come and fall down at your feet and acknowledge that I have loved you. </a:t>
            </a:r>
            <a:r>
              <a:rPr lang="en-US" sz="4000" baseline="30000" dirty="0">
                <a:solidFill>
                  <a:schemeClr val="bg1"/>
                </a:solidFill>
                <a:latin typeface="Aptos Display" panose="020B0004020202020204" pitchFamily="34" charset="0"/>
                <a:ea typeface="Cambria" panose="02040503050406030204" pitchFamily="18" charset="0"/>
              </a:rPr>
              <a:t>10 </a:t>
            </a:r>
            <a:r>
              <a:rPr lang="en-US" sz="4000" dirty="0">
                <a:solidFill>
                  <a:schemeClr val="bg1"/>
                </a:solidFill>
                <a:latin typeface="Aptos Display" panose="020B0004020202020204" pitchFamily="34" charset="0"/>
                <a:ea typeface="Cambria" panose="02040503050406030204" pitchFamily="18" charset="0"/>
              </a:rPr>
              <a:t>Since you have kept my command to endure patiently, I will also keep you from the hour of trial that is going to come on the whole world to test the inhabitants of the earth.</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1D2DAD4D-1656-3B9A-A9C0-1386B277362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771418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7EF36-FEF7-FE17-6200-E5597DB85D2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71E9B6F-AA54-764E-0085-916AD46F7303}"/>
              </a:ext>
            </a:extLst>
          </p:cNvPr>
          <p:cNvSpPr txBox="1">
            <a:spLocks noChangeArrowheads="1"/>
          </p:cNvSpPr>
          <p:nvPr/>
        </p:nvSpPr>
        <p:spPr bwMode="auto">
          <a:xfrm>
            <a:off x="304800" y="1295401"/>
            <a:ext cx="11537430" cy="397390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9 </a:t>
            </a:r>
            <a:r>
              <a:rPr lang="en-US" sz="4000" dirty="0">
                <a:solidFill>
                  <a:schemeClr val="tx1">
                    <a:lumMod val="50000"/>
                    <a:lumOff val="50000"/>
                  </a:schemeClr>
                </a:solidFill>
                <a:latin typeface="Aptos Display" panose="020B0004020202020204" pitchFamily="34" charset="0"/>
                <a:ea typeface="Cambria" panose="02040503050406030204" pitchFamily="18" charset="0"/>
              </a:rPr>
              <a:t>I will make those who are of the synagogue of Satan, who claim to be Jews though they are not, but are liars—I will make them come and fall down at your feet and acknowledge that I have loved you. </a:t>
            </a: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10 </a:t>
            </a:r>
            <a:r>
              <a:rPr lang="en-US" sz="4000" dirty="0">
                <a:solidFill>
                  <a:schemeClr val="tx1">
                    <a:lumMod val="50000"/>
                    <a:lumOff val="50000"/>
                  </a:schemeClr>
                </a:solidFill>
                <a:latin typeface="Aptos Display" panose="020B0004020202020204" pitchFamily="34" charset="0"/>
                <a:ea typeface="Cambria" panose="02040503050406030204" pitchFamily="18" charset="0"/>
              </a:rPr>
              <a:t>Since you have kept my command to endure patiently, </a:t>
            </a:r>
            <a:r>
              <a:rPr lang="en-US" sz="4000" dirty="0">
                <a:solidFill>
                  <a:schemeClr val="bg1"/>
                </a:solidFill>
                <a:latin typeface="Aptos Display" panose="020B0004020202020204" pitchFamily="34" charset="0"/>
                <a:ea typeface="Cambria" panose="02040503050406030204" pitchFamily="18" charset="0"/>
              </a:rPr>
              <a:t>I will also keep you from the hour of trial that is going to come on the whole world to test the inhabitants of the earth.</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1AF6AC15-5FD7-1E8A-16B6-761FF124DBE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274046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5D37E-45EF-924F-F53B-ABB922381F8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4D213C5-0EE3-D42E-56F3-A0EA93F3F5F4}"/>
              </a:ext>
            </a:extLst>
          </p:cNvPr>
          <p:cNvSpPr txBox="1">
            <a:spLocks noChangeArrowheads="1"/>
          </p:cNvSpPr>
          <p:nvPr/>
        </p:nvSpPr>
        <p:spPr bwMode="auto">
          <a:xfrm>
            <a:off x="304800" y="1295401"/>
            <a:ext cx="11537430" cy="1203856"/>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effectLst/>
                <a:latin typeface="Aptos Display" panose="020B0004020202020204" pitchFamily="34" charset="0"/>
                <a:ea typeface="Cambria" panose="02040503050406030204" pitchFamily="18" charset="0"/>
              </a:rPr>
              <a:t>11 </a:t>
            </a:r>
            <a:r>
              <a:rPr lang="en-US" sz="4000" dirty="0">
                <a:solidFill>
                  <a:schemeClr val="bg1"/>
                </a:solidFill>
                <a:effectLst/>
                <a:latin typeface="Aptos Display" panose="020B0004020202020204" pitchFamily="34" charset="0"/>
                <a:ea typeface="Cambria" panose="02040503050406030204" pitchFamily="18" charset="0"/>
              </a:rPr>
              <a:t>I am coming soon. Hold on to what you have, so that no one will take your crown. </a:t>
            </a:r>
            <a:endParaRPr lang="en-US" sz="40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43C7CF27-559B-2A81-F7EA-2CFEA60AF24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95029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3C2F3-1189-5B72-13A1-82420970FCF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9F845F1-9E9E-0729-AFED-E197D7946F90}"/>
              </a:ext>
            </a:extLst>
          </p:cNvPr>
          <p:cNvSpPr txBox="1">
            <a:spLocks noChangeArrowheads="1"/>
          </p:cNvSpPr>
          <p:nvPr/>
        </p:nvSpPr>
        <p:spPr bwMode="auto">
          <a:xfrm>
            <a:off x="304800" y="1295401"/>
            <a:ext cx="11537430" cy="4527843"/>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effectLst/>
                <a:latin typeface="Aptos Display" panose="020B0004020202020204" pitchFamily="34" charset="0"/>
                <a:ea typeface="Cambria" panose="02040503050406030204" pitchFamily="18" charset="0"/>
              </a:rPr>
              <a:t>11 </a:t>
            </a:r>
            <a:r>
              <a:rPr lang="en-US" sz="4000" dirty="0">
                <a:solidFill>
                  <a:schemeClr val="bg1"/>
                </a:solidFill>
                <a:effectLst/>
                <a:latin typeface="Aptos Display" panose="020B0004020202020204" pitchFamily="34" charset="0"/>
                <a:ea typeface="Cambria" panose="02040503050406030204" pitchFamily="18" charset="0"/>
              </a:rPr>
              <a:t>I am coming soon. Hold on to what you have, so that no one will take your crown. </a:t>
            </a:r>
            <a:r>
              <a:rPr lang="en-US" sz="4000" baseline="30000" dirty="0">
                <a:solidFill>
                  <a:schemeClr val="bg1"/>
                </a:solidFill>
                <a:effectLst/>
                <a:latin typeface="Aptos Display" panose="020B0004020202020204" pitchFamily="34" charset="0"/>
                <a:ea typeface="Cambria" panose="02040503050406030204" pitchFamily="18" charset="0"/>
              </a:rPr>
              <a:t>12 </a:t>
            </a:r>
            <a:r>
              <a:rPr lang="en-US" sz="4000" dirty="0">
                <a:solidFill>
                  <a:schemeClr val="bg1"/>
                </a:solidFill>
                <a:effectLst/>
                <a:latin typeface="Aptos Display" panose="020B0004020202020204" pitchFamily="34" charset="0"/>
                <a:ea typeface="Cambria" panose="02040503050406030204" pitchFamily="18" charset="0"/>
              </a:rPr>
              <a:t>The one who is victorious I will make a pillar in the temple of my God. Never again will they leave it. I will write on them the name of my God and the name of the city of my God, the new Jerusalem, which is coming down out of heaven from my God; and I will also write on them my new name. </a:t>
            </a:r>
            <a:endParaRPr lang="en-US" sz="40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BEF8F941-4E09-EB38-A381-7F9961D04E8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9771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F2799D-0A7A-CE10-7D3D-1720B9ADDEA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43C88D3-74C3-A240-638E-BD81FF1F3930}"/>
              </a:ext>
            </a:extLst>
          </p:cNvPr>
          <p:cNvSpPr txBox="1">
            <a:spLocks noChangeArrowheads="1"/>
          </p:cNvSpPr>
          <p:nvPr/>
        </p:nvSpPr>
        <p:spPr bwMode="auto">
          <a:xfrm>
            <a:off x="304800" y="1295401"/>
            <a:ext cx="11537430" cy="4527843"/>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11 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I am coming soon. Hold on to what you have, so that no one will take your crown.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12 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one who is victorious I will make </a:t>
            </a:r>
            <a:r>
              <a:rPr lang="en-US" sz="4000" dirty="0">
                <a:solidFill>
                  <a:schemeClr val="bg1"/>
                </a:solidFill>
                <a:effectLst/>
                <a:latin typeface="Aptos Display" panose="020B0004020202020204" pitchFamily="34" charset="0"/>
                <a:ea typeface="Cambria" panose="02040503050406030204" pitchFamily="18" charset="0"/>
              </a:rPr>
              <a:t>a pillar in the temple of my God.</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Never again will they leave it. I will write on them the name of my God and the name of the city of my God, the new Jerusalem, which is coming down out of heaven from my God; and I will also write on them my new name. </a:t>
            </a:r>
            <a:endParaRPr lang="en-US" sz="40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8B31CAA2-6DF4-FC3C-5E99-E1D3BE9A174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913842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6F4CE-F450-44C3-924E-777CFFB8021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2E426F2-1407-2BF3-A61D-C68BC186C4D2}"/>
              </a:ext>
            </a:extLst>
          </p:cNvPr>
          <p:cNvSpPr txBox="1">
            <a:spLocks noChangeArrowheads="1"/>
          </p:cNvSpPr>
          <p:nvPr/>
        </p:nvSpPr>
        <p:spPr bwMode="auto">
          <a:xfrm>
            <a:off x="304800" y="1295401"/>
            <a:ext cx="11537430" cy="4527843"/>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11 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I am coming soon. Hold on to what you have, so that no one will take your crown.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12 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one who is victorious I will make a pillar in the temple of my God. Never again will they leave it. </a:t>
            </a:r>
            <a:r>
              <a:rPr lang="en-US" sz="4000" dirty="0">
                <a:solidFill>
                  <a:schemeClr val="bg1"/>
                </a:solidFill>
                <a:effectLst/>
                <a:latin typeface="Aptos Display" panose="020B0004020202020204" pitchFamily="34" charset="0"/>
                <a:ea typeface="Cambria" panose="02040503050406030204" pitchFamily="18" charset="0"/>
              </a:rPr>
              <a:t>I will write on them the name of my God and the name of the city of my God, the new Jerusalem</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which is coming down out of heaven from my God; </a:t>
            </a:r>
            <a:r>
              <a:rPr lang="en-US" sz="4000" dirty="0">
                <a:solidFill>
                  <a:schemeClr val="bg1"/>
                </a:solidFill>
                <a:effectLst/>
                <a:latin typeface="Aptos Display" panose="020B0004020202020204" pitchFamily="34" charset="0"/>
                <a:ea typeface="Cambria" panose="02040503050406030204" pitchFamily="18" charset="0"/>
              </a:rPr>
              <a:t>and I will also write on them my new name. </a:t>
            </a:r>
            <a:endParaRPr lang="en-US" sz="40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F0800E49-8FEB-1706-56E8-A5311B6FE66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0476249-3CBB-47A9-396C-C35C6DAC4C01}"/>
              </a:ext>
            </a:extLst>
          </p:cNvPr>
          <p:cNvSpPr>
            <a:spLocks noChangeArrowheads="1"/>
          </p:cNvSpPr>
          <p:nvPr/>
        </p:nvSpPr>
        <p:spPr bwMode="auto">
          <a:xfrm>
            <a:off x="895907" y="921177"/>
            <a:ext cx="11067493" cy="256403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698A03D-F40B-F84D-C032-5A9B4D7BAB32}"/>
              </a:ext>
            </a:extLst>
          </p:cNvPr>
          <p:cNvSpPr txBox="1">
            <a:spLocks noChangeArrowheads="1"/>
          </p:cNvSpPr>
          <p:nvPr/>
        </p:nvSpPr>
        <p:spPr bwMode="auto">
          <a:xfrm>
            <a:off x="2084882" y="1079810"/>
            <a:ext cx="10972800" cy="2246769"/>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This is letter of encouragement from Jesus to his struggling followers.  </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 know your deeds.”</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“Hold on to what you have.”</a:t>
            </a:r>
          </a:p>
        </p:txBody>
      </p:sp>
    </p:spTree>
    <p:extLst>
      <p:ext uri="{BB962C8B-B14F-4D97-AF65-F5344CB8AC3E}">
        <p14:creationId xmlns:p14="http://schemas.microsoft.com/office/powerpoint/2010/main" val="4265683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660D6-30B2-4166-25D9-311592F39B1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46A6B86-775A-875E-D9B3-252159425944}"/>
              </a:ext>
            </a:extLst>
          </p:cNvPr>
          <p:cNvSpPr txBox="1">
            <a:spLocks noChangeArrowheads="1"/>
          </p:cNvSpPr>
          <p:nvPr/>
        </p:nvSpPr>
        <p:spPr bwMode="auto">
          <a:xfrm>
            <a:off x="228600" y="1235167"/>
            <a:ext cx="11537430" cy="649922"/>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14 </a:t>
            </a:r>
            <a:r>
              <a:rPr lang="en-US" sz="4000" dirty="0">
                <a:solidFill>
                  <a:schemeClr val="bg1"/>
                </a:solidFill>
                <a:latin typeface="Aptos Display" panose="020B0004020202020204" pitchFamily="34" charset="0"/>
                <a:ea typeface="Cambria" panose="02040503050406030204" pitchFamily="18" charset="0"/>
              </a:rPr>
              <a:t>“To the angel of the church in Laodicea write:</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8712B581-8992-98A2-1648-25B8FC69585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B92D877-4AD4-F85A-14FE-8BCBC53D1681}"/>
              </a:ext>
            </a:extLst>
          </p:cNvPr>
          <p:cNvSpPr>
            <a:spLocks noChangeArrowheads="1"/>
          </p:cNvSpPr>
          <p:nvPr/>
        </p:nvSpPr>
        <p:spPr bwMode="auto">
          <a:xfrm>
            <a:off x="228600" y="1997124"/>
            <a:ext cx="11712315" cy="46282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C04F2A3-7ADF-E07E-1141-90FFFCEA0D8A}"/>
              </a:ext>
            </a:extLst>
          </p:cNvPr>
          <p:cNvSpPr txBox="1">
            <a:spLocks noChangeArrowheads="1"/>
          </p:cNvSpPr>
          <p:nvPr/>
        </p:nvSpPr>
        <p:spPr bwMode="auto">
          <a:xfrm>
            <a:off x="436931" y="1997124"/>
            <a:ext cx="11612105" cy="2739211"/>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Laodicea</a:t>
            </a:r>
          </a:p>
          <a:p>
            <a:pPr marL="461963" lvl="3"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It’s location made it a prominent center for banking and industry. </a:t>
            </a:r>
          </a:p>
          <a:p>
            <a:pPr marL="461963" lvl="3"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It’s clear from Jesus’ letter that the Laodiceans were extremely wealthy.   </a:t>
            </a:r>
          </a:p>
        </p:txBody>
      </p:sp>
    </p:spTree>
    <p:extLst>
      <p:ext uri="{BB962C8B-B14F-4D97-AF65-F5344CB8AC3E}">
        <p14:creationId xmlns:p14="http://schemas.microsoft.com/office/powerpoint/2010/main" val="324732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D4DA0-5780-92D3-C38B-A340B572F8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F8FD4DF-532C-C949-D211-AA06B3D0647C}"/>
              </a:ext>
            </a:extLst>
          </p:cNvPr>
          <p:cNvSpPr txBox="1">
            <a:spLocks noChangeArrowheads="1"/>
          </p:cNvSpPr>
          <p:nvPr/>
        </p:nvSpPr>
        <p:spPr bwMode="auto">
          <a:xfrm>
            <a:off x="217714" y="1177822"/>
            <a:ext cx="11537430" cy="649922"/>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14 </a:t>
            </a:r>
            <a:r>
              <a:rPr lang="en-US" sz="4000" dirty="0">
                <a:solidFill>
                  <a:schemeClr val="bg1"/>
                </a:solidFill>
                <a:latin typeface="Aptos Display" panose="020B0004020202020204" pitchFamily="34" charset="0"/>
                <a:ea typeface="Cambria" panose="02040503050406030204" pitchFamily="18" charset="0"/>
              </a:rPr>
              <a:t>“To the angel of the church in Laodicea write:</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991BF274-D920-78E3-9B5A-25EAB0B765F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6727A5A-BC46-74D8-5561-FE7E596B695E}"/>
              </a:ext>
            </a:extLst>
          </p:cNvPr>
          <p:cNvSpPr>
            <a:spLocks noChangeArrowheads="1"/>
          </p:cNvSpPr>
          <p:nvPr/>
        </p:nvSpPr>
        <p:spPr bwMode="auto">
          <a:xfrm>
            <a:off x="281423" y="1811698"/>
            <a:ext cx="11712315" cy="46282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823924A-56D1-37D1-3682-5209CD4B33C7}"/>
              </a:ext>
            </a:extLst>
          </p:cNvPr>
          <p:cNvSpPr txBox="1">
            <a:spLocks noChangeArrowheads="1"/>
          </p:cNvSpPr>
          <p:nvPr/>
        </p:nvSpPr>
        <p:spPr bwMode="auto">
          <a:xfrm>
            <a:off x="812600" y="2126494"/>
            <a:ext cx="11612105" cy="3262432"/>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Laodicea</a:t>
            </a:r>
          </a:p>
          <a:p>
            <a:pPr marL="461963" lvl="3"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Grew in wealth through the production of its:</a:t>
            </a:r>
          </a:p>
          <a:p>
            <a:pPr marL="919163" lvl="4"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Soft, raven-black wool cloth.</a:t>
            </a:r>
          </a:p>
          <a:p>
            <a:pPr marL="919163" lvl="4"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There was also a famous school of medicine at Laodicea, that was known for its advancements in ocular science.  </a:t>
            </a:r>
          </a:p>
          <a:p>
            <a:pPr marL="587375" lvl="3" indent="-571500">
              <a:spcBef>
                <a:spcPts val="0"/>
              </a:spcBef>
              <a:spcAft>
                <a:spcPts val="0"/>
              </a:spcAft>
              <a:buSzPct val="100000"/>
              <a:buFont typeface="Arial" panose="020B0604020202020204" pitchFamily="34" charset="0"/>
              <a:buChar char="•"/>
            </a:pPr>
            <a:endParaRPr lang="en-US" sz="34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909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74E51-4B6B-941B-700C-1F2AF9E3B86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90BF865-1C4F-6310-7214-EBAFCF161D9A}"/>
              </a:ext>
            </a:extLst>
          </p:cNvPr>
          <p:cNvSpPr txBox="1">
            <a:spLocks noChangeArrowheads="1"/>
          </p:cNvSpPr>
          <p:nvPr/>
        </p:nvSpPr>
        <p:spPr bwMode="auto">
          <a:xfrm>
            <a:off x="257049" y="1114297"/>
            <a:ext cx="11537430" cy="649922"/>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14 </a:t>
            </a:r>
            <a:r>
              <a:rPr lang="en-US" sz="4000" dirty="0">
                <a:solidFill>
                  <a:schemeClr val="bg1"/>
                </a:solidFill>
                <a:latin typeface="Aptos Display" panose="020B0004020202020204" pitchFamily="34" charset="0"/>
                <a:ea typeface="Cambria" panose="02040503050406030204" pitchFamily="18" charset="0"/>
              </a:rPr>
              <a:t>“To the angel of the church in Laodicea write:</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0E1CB20A-95F1-BF3C-6778-471CBED8632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D5BBCB9-D3E5-A4E2-8466-5ADCBE0429D1}"/>
              </a:ext>
            </a:extLst>
          </p:cNvPr>
          <p:cNvSpPr>
            <a:spLocks noChangeArrowheads="1"/>
          </p:cNvSpPr>
          <p:nvPr/>
        </p:nvSpPr>
        <p:spPr bwMode="auto">
          <a:xfrm>
            <a:off x="228600" y="1701043"/>
            <a:ext cx="11712315" cy="46282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19CEE43-A6DA-D78C-C558-D47339F30AC7}"/>
              </a:ext>
            </a:extLst>
          </p:cNvPr>
          <p:cNvSpPr txBox="1">
            <a:spLocks noChangeArrowheads="1"/>
          </p:cNvSpPr>
          <p:nvPr/>
        </p:nvSpPr>
        <p:spPr bwMode="auto">
          <a:xfrm>
            <a:off x="351295" y="2059394"/>
            <a:ext cx="11612105" cy="2739211"/>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Laodicea</a:t>
            </a:r>
          </a:p>
          <a:p>
            <a:pPr marL="461963" lvl="3"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Situated next Philadelphia and was under constant threat of earthquakes.</a:t>
            </a:r>
          </a:p>
          <a:p>
            <a:pPr marL="461963" lvl="3" indent="-446088">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Jesus’ letter to the Laodiceans contains no encouragement or positive words. </a:t>
            </a:r>
          </a:p>
        </p:txBody>
      </p:sp>
    </p:spTree>
    <p:extLst>
      <p:ext uri="{BB962C8B-B14F-4D97-AF65-F5344CB8AC3E}">
        <p14:creationId xmlns:p14="http://schemas.microsoft.com/office/powerpoint/2010/main" val="922678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BD856-B913-CDD5-054C-1A94D414EBB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5B469C8-E8C1-B23A-73EF-13789942E209}"/>
              </a:ext>
            </a:extLst>
          </p:cNvPr>
          <p:cNvSpPr txBox="1">
            <a:spLocks noChangeArrowheads="1"/>
          </p:cNvSpPr>
          <p:nvPr/>
        </p:nvSpPr>
        <p:spPr bwMode="auto">
          <a:xfrm>
            <a:off x="304800" y="1295401"/>
            <a:ext cx="11537430" cy="1757854"/>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14 </a:t>
            </a:r>
            <a:r>
              <a:rPr lang="en-US" sz="4000" dirty="0">
                <a:solidFill>
                  <a:schemeClr val="bg1"/>
                </a:solidFill>
                <a:latin typeface="Aptos Display" panose="020B0004020202020204" pitchFamily="34" charset="0"/>
                <a:ea typeface="Cambria" panose="02040503050406030204" pitchFamily="18" charset="0"/>
              </a:rPr>
              <a:t>“To the angel of the church in Laodicea write: </a:t>
            </a:r>
          </a:p>
          <a:p>
            <a:pPr marR="114300" indent="460375">
              <a:lnSpc>
                <a:spcPct val="90000"/>
              </a:lnSpc>
              <a:spcAft>
                <a:spcPts val="0"/>
              </a:spcAft>
            </a:pPr>
            <a:r>
              <a:rPr lang="en-US" sz="4000" dirty="0">
                <a:solidFill>
                  <a:schemeClr val="bg1"/>
                </a:solidFill>
                <a:latin typeface="Aptos Display" panose="020B0004020202020204" pitchFamily="34" charset="0"/>
                <a:ea typeface="Cambria" panose="02040503050406030204" pitchFamily="18" charset="0"/>
              </a:rPr>
              <a:t>These are the words of the Amen, the faithful and true witness, the ruler of God’s creation.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50F0EC4D-65FF-A1C5-D2B1-E634EE2FDD8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24631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7E7C9-C528-38F9-5130-B81F3C6BF01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466BEB3-AC23-5CEB-8251-31CF7877F26A}"/>
              </a:ext>
            </a:extLst>
          </p:cNvPr>
          <p:cNvSpPr txBox="1">
            <a:spLocks noChangeArrowheads="1"/>
          </p:cNvSpPr>
          <p:nvPr/>
        </p:nvSpPr>
        <p:spPr bwMode="auto">
          <a:xfrm>
            <a:off x="304800" y="1295401"/>
            <a:ext cx="11537430" cy="64985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7 </a:t>
            </a:r>
            <a:r>
              <a:rPr lang="en-US" sz="4000" dirty="0">
                <a:solidFill>
                  <a:schemeClr val="bg1"/>
                </a:solidFill>
                <a:latin typeface="Aptos Display" panose="020B0004020202020204" pitchFamily="34" charset="0"/>
                <a:ea typeface="Cambria" panose="02040503050406030204" pitchFamily="18" charset="0"/>
              </a:rPr>
              <a:t>“To the angel of the church in Philadelphia write:</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E6688A17-E482-0FD8-F8C6-1FEE0581C64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0914A3B-B538-2DA7-4AAC-C98929645DC5}"/>
              </a:ext>
            </a:extLst>
          </p:cNvPr>
          <p:cNvSpPr>
            <a:spLocks noChangeArrowheads="1"/>
          </p:cNvSpPr>
          <p:nvPr/>
        </p:nvSpPr>
        <p:spPr bwMode="auto">
          <a:xfrm>
            <a:off x="217714" y="1976971"/>
            <a:ext cx="11712315" cy="46282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81A8807-520D-A6D9-AD8D-B05D16B9744C}"/>
              </a:ext>
            </a:extLst>
          </p:cNvPr>
          <p:cNvSpPr txBox="1">
            <a:spLocks noChangeArrowheads="1"/>
          </p:cNvSpPr>
          <p:nvPr/>
        </p:nvSpPr>
        <p:spPr bwMode="auto">
          <a:xfrm>
            <a:off x="257049" y="2092785"/>
            <a:ext cx="11612105" cy="3785652"/>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Philadelphia</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Established by the king of Pergamon, Attalus II, who was nicknamed “Philadelphus” (“brother lover”).</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Was along a major Roman postal road, which made it ideal for commerce. </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Its volcanic soil was extremely fertile, making it an agricultural center.</a:t>
            </a:r>
          </a:p>
        </p:txBody>
      </p:sp>
    </p:spTree>
    <p:extLst>
      <p:ext uri="{BB962C8B-B14F-4D97-AF65-F5344CB8AC3E}">
        <p14:creationId xmlns:p14="http://schemas.microsoft.com/office/powerpoint/2010/main" val="46870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DDB27-895A-115D-649C-5A0AC91D7CC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8CB6329-DC39-B9CF-8C92-C317ABAB950E}"/>
              </a:ext>
            </a:extLst>
          </p:cNvPr>
          <p:cNvSpPr txBox="1">
            <a:spLocks noChangeArrowheads="1"/>
          </p:cNvSpPr>
          <p:nvPr/>
        </p:nvSpPr>
        <p:spPr bwMode="auto">
          <a:xfrm>
            <a:off x="304800" y="1295401"/>
            <a:ext cx="11537430" cy="1757854"/>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14 </a:t>
            </a:r>
            <a:r>
              <a:rPr lang="en-US" sz="4000" dirty="0">
                <a:solidFill>
                  <a:schemeClr val="tx1">
                    <a:lumMod val="50000"/>
                    <a:lumOff val="50000"/>
                  </a:schemeClr>
                </a:solidFill>
                <a:latin typeface="Aptos Display" panose="020B0004020202020204" pitchFamily="34" charset="0"/>
                <a:ea typeface="Cambria" panose="02040503050406030204" pitchFamily="18" charset="0"/>
              </a:rPr>
              <a:t>“To the angel of the church in Laodicea write: </a:t>
            </a:r>
          </a:p>
          <a:p>
            <a:pPr marR="114300" indent="460375">
              <a:lnSpc>
                <a:spcPct val="90000"/>
              </a:lnSpc>
              <a:spcAft>
                <a:spcPts val="0"/>
              </a:spcAft>
            </a:pPr>
            <a:r>
              <a:rPr lang="en-US" sz="4000" dirty="0">
                <a:solidFill>
                  <a:schemeClr val="tx1">
                    <a:lumMod val="50000"/>
                    <a:lumOff val="50000"/>
                  </a:schemeClr>
                </a:solidFill>
                <a:latin typeface="Aptos Display" panose="020B0004020202020204" pitchFamily="34" charset="0"/>
                <a:ea typeface="Cambria" panose="02040503050406030204" pitchFamily="18" charset="0"/>
              </a:rPr>
              <a:t>These are the words of the </a:t>
            </a:r>
            <a:r>
              <a:rPr lang="en-US" sz="4000" dirty="0">
                <a:solidFill>
                  <a:schemeClr val="bg1"/>
                </a:solidFill>
                <a:latin typeface="Aptos Display" panose="020B0004020202020204" pitchFamily="34" charset="0"/>
                <a:ea typeface="Cambria" panose="02040503050406030204" pitchFamily="18" charset="0"/>
              </a:rPr>
              <a:t>Amen</a:t>
            </a:r>
            <a:r>
              <a:rPr lang="en-US" sz="4000" dirty="0">
                <a:solidFill>
                  <a:schemeClr val="tx1">
                    <a:lumMod val="50000"/>
                    <a:lumOff val="50000"/>
                  </a:schemeClr>
                </a:solidFill>
                <a:latin typeface="Aptos Display" panose="020B0004020202020204" pitchFamily="34" charset="0"/>
                <a:ea typeface="Cambria" panose="02040503050406030204" pitchFamily="18" charset="0"/>
              </a:rPr>
              <a:t>, the faithful and true witness, the ruler of God’s creation.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181102AA-B101-0F94-37A9-66B70697441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A3E0C26-DD60-65CD-7248-B85D1D02EC7F}"/>
              </a:ext>
            </a:extLst>
          </p:cNvPr>
          <p:cNvSpPr>
            <a:spLocks noChangeArrowheads="1"/>
          </p:cNvSpPr>
          <p:nvPr/>
        </p:nvSpPr>
        <p:spPr bwMode="auto">
          <a:xfrm>
            <a:off x="3843397" y="2448779"/>
            <a:ext cx="4843405" cy="9040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F7F8A96-4154-3894-D918-737462EB3351}"/>
              </a:ext>
            </a:extLst>
          </p:cNvPr>
          <p:cNvSpPr txBox="1">
            <a:spLocks noChangeArrowheads="1"/>
          </p:cNvSpPr>
          <p:nvPr/>
        </p:nvSpPr>
        <p:spPr bwMode="auto">
          <a:xfrm>
            <a:off x="3866607" y="2564595"/>
            <a:ext cx="4801965" cy="646331"/>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“I agree” or “so be it”</a:t>
            </a:r>
          </a:p>
        </p:txBody>
      </p:sp>
      <p:sp>
        <p:nvSpPr>
          <p:cNvPr id="4" name="Rectangle 3">
            <a:extLst>
              <a:ext uri="{FF2B5EF4-FFF2-40B4-BE49-F238E27FC236}">
                <a16:creationId xmlns:a16="http://schemas.microsoft.com/office/drawing/2014/main" id="{B3C6A56C-8ECC-ADF6-722D-4AA4B8879B0A}"/>
              </a:ext>
            </a:extLst>
          </p:cNvPr>
          <p:cNvSpPr>
            <a:spLocks noChangeArrowheads="1"/>
          </p:cNvSpPr>
          <p:nvPr/>
        </p:nvSpPr>
        <p:spPr bwMode="auto">
          <a:xfrm>
            <a:off x="4071995" y="3505202"/>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DD85C228-8A68-1EA1-4C87-BFBE10DD90ED}"/>
              </a:ext>
            </a:extLst>
          </p:cNvPr>
          <p:cNvSpPr txBox="1">
            <a:spLocks noChangeArrowheads="1"/>
          </p:cNvSpPr>
          <p:nvPr/>
        </p:nvSpPr>
        <p:spPr bwMode="auto">
          <a:xfrm>
            <a:off x="4095205" y="3621018"/>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“Jesus is the guarantee that God’s promises are true.” </a:t>
            </a:r>
          </a:p>
        </p:txBody>
      </p:sp>
    </p:spTree>
    <p:extLst>
      <p:ext uri="{BB962C8B-B14F-4D97-AF65-F5344CB8AC3E}">
        <p14:creationId xmlns:p14="http://schemas.microsoft.com/office/powerpoint/2010/main" val="3282267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447D0-651E-D3E2-FB95-A70F2B6A2F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782AE30-EE49-5196-3DEE-7AE143D657CF}"/>
              </a:ext>
            </a:extLst>
          </p:cNvPr>
          <p:cNvSpPr txBox="1">
            <a:spLocks noChangeArrowheads="1"/>
          </p:cNvSpPr>
          <p:nvPr/>
        </p:nvSpPr>
        <p:spPr bwMode="auto">
          <a:xfrm>
            <a:off x="304800" y="1295401"/>
            <a:ext cx="11537430" cy="2865913"/>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14 </a:t>
            </a:r>
            <a:r>
              <a:rPr lang="en-US" sz="4000" dirty="0">
                <a:solidFill>
                  <a:schemeClr val="bg1"/>
                </a:solidFill>
                <a:latin typeface="Aptos Display" panose="020B0004020202020204" pitchFamily="34" charset="0"/>
                <a:ea typeface="Cambria" panose="02040503050406030204" pitchFamily="18" charset="0"/>
              </a:rPr>
              <a:t>“To the angel of the church in Laodicea write: </a:t>
            </a:r>
          </a:p>
          <a:p>
            <a:pPr marR="114300" indent="460375">
              <a:lnSpc>
                <a:spcPct val="90000"/>
              </a:lnSpc>
              <a:spcAft>
                <a:spcPts val="0"/>
              </a:spcAft>
            </a:pPr>
            <a:r>
              <a:rPr lang="en-US" sz="4000" dirty="0">
                <a:solidFill>
                  <a:schemeClr val="bg1"/>
                </a:solidFill>
                <a:latin typeface="Aptos Display" panose="020B0004020202020204" pitchFamily="34" charset="0"/>
                <a:ea typeface="Cambria" panose="02040503050406030204" pitchFamily="18" charset="0"/>
              </a:rPr>
              <a:t>These are the words of the Amen, the faithful and true witness, the ruler of God’s creation. </a:t>
            </a:r>
          </a:p>
          <a:p>
            <a:pPr marR="114300" indent="9525">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15 </a:t>
            </a:r>
            <a:r>
              <a:rPr lang="en-US" sz="4000" dirty="0">
                <a:solidFill>
                  <a:schemeClr val="bg1"/>
                </a:solidFill>
                <a:latin typeface="Aptos Display" panose="020B0004020202020204" pitchFamily="34" charset="0"/>
                <a:ea typeface="Cambria" panose="02040503050406030204" pitchFamily="18" charset="0"/>
              </a:rPr>
              <a:t>I know your deeds, that you are neither cold nor hot. I wish you were either one or the other!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11113F2B-AAB5-B6AF-EE0F-5BFA1D5A99B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D9D5404-610B-1D75-A0B4-6392042E2415}"/>
              </a:ext>
            </a:extLst>
          </p:cNvPr>
          <p:cNvSpPr>
            <a:spLocks noChangeArrowheads="1"/>
          </p:cNvSpPr>
          <p:nvPr/>
        </p:nvSpPr>
        <p:spPr bwMode="auto">
          <a:xfrm>
            <a:off x="2145568" y="4161314"/>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59586B2-7F86-F1A3-B104-7DE01E25DF75}"/>
              </a:ext>
            </a:extLst>
          </p:cNvPr>
          <p:cNvSpPr txBox="1">
            <a:spLocks noChangeArrowheads="1"/>
          </p:cNvSpPr>
          <p:nvPr/>
        </p:nvSpPr>
        <p:spPr bwMode="auto">
          <a:xfrm>
            <a:off x="2168778" y="4277130"/>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It’s more likely that Jesus is using a metaphor related to their water supply.</a:t>
            </a:r>
          </a:p>
        </p:txBody>
      </p:sp>
    </p:spTree>
    <p:extLst>
      <p:ext uri="{BB962C8B-B14F-4D97-AF65-F5344CB8AC3E}">
        <p14:creationId xmlns:p14="http://schemas.microsoft.com/office/powerpoint/2010/main" val="369775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5A251AC-49A7-9B66-94CC-F8D936B7F68F}"/>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569C35D-27E2-854E-CECD-E2D51BBFE8D0}"/>
              </a:ext>
            </a:extLst>
          </p:cNvPr>
          <p:cNvSpPr>
            <a:spLocks noChangeArrowheads="1"/>
          </p:cNvSpPr>
          <p:nvPr/>
        </p:nvSpPr>
        <p:spPr bwMode="auto">
          <a:xfrm>
            <a:off x="1138264" y="1723822"/>
            <a:ext cx="7900864" cy="1459174"/>
          </a:xfrm>
          <a:prstGeom prst="rect">
            <a:avLst/>
          </a:prstGeom>
          <a:solidFill>
            <a:srgbClr val="1F497D">
              <a:lumMod val="50000"/>
            </a:srgbClr>
          </a:solidFill>
          <a:ln w="127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dirty="0">
              <a:ln>
                <a:noFill/>
              </a:ln>
              <a:solidFill>
                <a:sysClr val="windowText" lastClr="000000"/>
              </a:solidFill>
              <a:effectLst/>
              <a:uLnTx/>
              <a:uFillTx/>
              <a:latin typeface="Calibri"/>
            </a:endParaRPr>
          </a:p>
        </p:txBody>
      </p:sp>
      <p:sp>
        <p:nvSpPr>
          <p:cNvPr id="10" name="TextBox 9">
            <a:extLst>
              <a:ext uri="{FF2B5EF4-FFF2-40B4-BE49-F238E27FC236}">
                <a16:creationId xmlns:a16="http://schemas.microsoft.com/office/drawing/2014/main" id="{878A93F1-D2BD-7BE1-BCA2-8368776ED21A}"/>
              </a:ext>
            </a:extLst>
          </p:cNvPr>
          <p:cNvSpPr txBox="1">
            <a:spLocks noChangeArrowheads="1"/>
          </p:cNvSpPr>
          <p:nvPr/>
        </p:nvSpPr>
        <p:spPr bwMode="auto">
          <a:xfrm>
            <a:off x="1138264" y="1853245"/>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Six miles north was Hierapolis, known for its medicinal hot springs. </a:t>
            </a:r>
          </a:p>
        </p:txBody>
      </p:sp>
    </p:spTree>
    <p:extLst>
      <p:ext uri="{BB962C8B-B14F-4D97-AF65-F5344CB8AC3E}">
        <p14:creationId xmlns:p14="http://schemas.microsoft.com/office/powerpoint/2010/main" val="1098416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07FB133-BB58-84E9-B5FD-FEF2F2A244B9}"/>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B4E3682-2174-3781-706C-9C211477A497}"/>
              </a:ext>
            </a:extLst>
          </p:cNvPr>
          <p:cNvSpPr>
            <a:spLocks noChangeArrowheads="1"/>
          </p:cNvSpPr>
          <p:nvPr/>
        </p:nvSpPr>
        <p:spPr bwMode="auto">
          <a:xfrm>
            <a:off x="1115054" y="1737429"/>
            <a:ext cx="7900864" cy="1459174"/>
          </a:xfrm>
          <a:prstGeom prst="rect">
            <a:avLst/>
          </a:prstGeom>
          <a:solidFill>
            <a:srgbClr val="1F497D">
              <a:lumMod val="50000"/>
            </a:srgbClr>
          </a:solidFill>
          <a:ln w="127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dirty="0">
              <a:ln>
                <a:noFill/>
              </a:ln>
              <a:solidFill>
                <a:sysClr val="windowText" lastClr="000000"/>
              </a:solidFill>
              <a:effectLst/>
              <a:uLnTx/>
              <a:uFillTx/>
              <a:latin typeface="Calibri"/>
            </a:endParaRPr>
          </a:p>
        </p:txBody>
      </p:sp>
      <p:sp>
        <p:nvSpPr>
          <p:cNvPr id="10" name="TextBox 9">
            <a:extLst>
              <a:ext uri="{FF2B5EF4-FFF2-40B4-BE49-F238E27FC236}">
                <a16:creationId xmlns:a16="http://schemas.microsoft.com/office/drawing/2014/main" id="{A014CC73-E893-F07C-9054-487E29677F67}"/>
              </a:ext>
            </a:extLst>
          </p:cNvPr>
          <p:cNvSpPr txBox="1">
            <a:spLocks noChangeArrowheads="1"/>
          </p:cNvSpPr>
          <p:nvPr/>
        </p:nvSpPr>
        <p:spPr bwMode="auto">
          <a:xfrm>
            <a:off x="1138264" y="1853245"/>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Ten miles to the east was Colossae, known for its cold, pure, drinking water.</a:t>
            </a:r>
          </a:p>
        </p:txBody>
      </p:sp>
    </p:spTree>
    <p:extLst>
      <p:ext uri="{BB962C8B-B14F-4D97-AF65-F5344CB8AC3E}">
        <p14:creationId xmlns:p14="http://schemas.microsoft.com/office/powerpoint/2010/main" val="20830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6ADC1AC-22F4-05AD-E90D-4B0F21C5F3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F9B1BB-FA25-6E67-6B31-06B8C83FC9A4}"/>
              </a:ext>
            </a:extLst>
          </p:cNvPr>
          <p:cNvSpPr>
            <a:spLocks noChangeArrowheads="1"/>
          </p:cNvSpPr>
          <p:nvPr/>
        </p:nvSpPr>
        <p:spPr bwMode="auto">
          <a:xfrm>
            <a:off x="1115054" y="1737429"/>
            <a:ext cx="7900864" cy="1459174"/>
          </a:xfrm>
          <a:prstGeom prst="rect">
            <a:avLst/>
          </a:prstGeom>
          <a:solidFill>
            <a:srgbClr val="1F497D">
              <a:lumMod val="50000"/>
            </a:srgbClr>
          </a:solidFill>
          <a:ln w="12700">
            <a:solidFill>
              <a:srgbClr val="1F497D">
                <a:lumMod val="60000"/>
                <a:lumOff val="40000"/>
              </a:srgbClr>
            </a:solidFill>
            <a:round/>
            <a:headEnd/>
            <a:tailEnd/>
          </a:ln>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3800" b="0" i="0" u="none" strike="noStrike" kern="0" cap="none" spc="0" normalizeH="0" baseline="0" noProof="0" dirty="0">
              <a:ln>
                <a:noFill/>
              </a:ln>
              <a:solidFill>
                <a:sysClr val="windowText" lastClr="000000"/>
              </a:solidFill>
              <a:effectLst/>
              <a:uLnTx/>
              <a:uFillTx/>
              <a:latin typeface="Calibri"/>
            </a:endParaRPr>
          </a:p>
        </p:txBody>
      </p:sp>
      <p:sp>
        <p:nvSpPr>
          <p:cNvPr id="5" name="TextBox 4">
            <a:extLst>
              <a:ext uri="{FF2B5EF4-FFF2-40B4-BE49-F238E27FC236}">
                <a16:creationId xmlns:a16="http://schemas.microsoft.com/office/drawing/2014/main" id="{5CEB33EC-2045-782E-719F-7EE803F7788D}"/>
              </a:ext>
            </a:extLst>
          </p:cNvPr>
          <p:cNvSpPr txBox="1">
            <a:spLocks noChangeArrowheads="1"/>
          </p:cNvSpPr>
          <p:nvPr/>
        </p:nvSpPr>
        <p:spPr bwMode="auto">
          <a:xfrm>
            <a:off x="1138264" y="1853245"/>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Laodicea had no water supply of its own, it had to pipe its water from a hot spring.</a:t>
            </a:r>
          </a:p>
        </p:txBody>
      </p:sp>
    </p:spTree>
    <p:extLst>
      <p:ext uri="{BB962C8B-B14F-4D97-AF65-F5344CB8AC3E}">
        <p14:creationId xmlns:p14="http://schemas.microsoft.com/office/powerpoint/2010/main" val="13446636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B2403A-E980-C782-8434-62F5D331E3C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FB49BE1-9993-7A8B-9435-1A224E6A8086}"/>
              </a:ext>
            </a:extLst>
          </p:cNvPr>
          <p:cNvSpPr txBox="1">
            <a:spLocks noChangeArrowheads="1"/>
          </p:cNvSpPr>
          <p:nvPr/>
        </p:nvSpPr>
        <p:spPr bwMode="auto">
          <a:xfrm>
            <a:off x="304800" y="1295401"/>
            <a:ext cx="11537430" cy="2865913"/>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14 </a:t>
            </a:r>
            <a:r>
              <a:rPr lang="en-US" sz="4000" dirty="0">
                <a:solidFill>
                  <a:schemeClr val="bg1"/>
                </a:solidFill>
                <a:latin typeface="Aptos Display" panose="020B0004020202020204" pitchFamily="34" charset="0"/>
                <a:ea typeface="Cambria" panose="02040503050406030204" pitchFamily="18" charset="0"/>
              </a:rPr>
              <a:t>“To the angel of the church in Laodicea write: </a:t>
            </a:r>
          </a:p>
          <a:p>
            <a:pPr marR="114300" indent="460375">
              <a:lnSpc>
                <a:spcPct val="90000"/>
              </a:lnSpc>
              <a:spcAft>
                <a:spcPts val="0"/>
              </a:spcAft>
            </a:pPr>
            <a:r>
              <a:rPr lang="en-US" sz="4000" dirty="0">
                <a:solidFill>
                  <a:schemeClr val="bg1"/>
                </a:solidFill>
                <a:latin typeface="Aptos Display" panose="020B0004020202020204" pitchFamily="34" charset="0"/>
                <a:ea typeface="Cambria" panose="02040503050406030204" pitchFamily="18" charset="0"/>
              </a:rPr>
              <a:t>These are the words of the Amen, the faithful and true witness, the ruler of God’s creation. </a:t>
            </a:r>
          </a:p>
          <a:p>
            <a:pPr marR="114300" indent="9525">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15 </a:t>
            </a:r>
            <a:r>
              <a:rPr lang="en-US" sz="4000" dirty="0">
                <a:solidFill>
                  <a:schemeClr val="bg1"/>
                </a:solidFill>
                <a:latin typeface="Aptos Display" panose="020B0004020202020204" pitchFamily="34" charset="0"/>
                <a:ea typeface="Cambria" panose="02040503050406030204" pitchFamily="18" charset="0"/>
              </a:rPr>
              <a:t>I know your deeds, that you are neither cold nor hot. I wish you were either one or the other!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1C1D7E37-B562-04B6-572E-D749B5C06D2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5ED40B3-DC7D-A8E3-9F71-E49270287726}"/>
              </a:ext>
            </a:extLst>
          </p:cNvPr>
          <p:cNvSpPr>
            <a:spLocks noChangeArrowheads="1"/>
          </p:cNvSpPr>
          <p:nvPr/>
        </p:nvSpPr>
        <p:spPr bwMode="auto">
          <a:xfrm>
            <a:off x="857250" y="4161314"/>
            <a:ext cx="10344150" cy="20823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F43BFF0-86FE-AF83-8E84-128070AAE6C7}"/>
              </a:ext>
            </a:extLst>
          </p:cNvPr>
          <p:cNvSpPr txBox="1">
            <a:spLocks noChangeArrowheads="1"/>
          </p:cNvSpPr>
          <p:nvPr/>
        </p:nvSpPr>
        <p:spPr bwMode="auto">
          <a:xfrm>
            <a:off x="891483" y="4277130"/>
            <a:ext cx="10255645" cy="175432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JESUS: “I wish your deeds were either known for their spiritual healing (like Hierapolis) or for their life-giving power (like Colossae), but they are neither.</a:t>
            </a:r>
          </a:p>
        </p:txBody>
      </p:sp>
    </p:spTree>
    <p:extLst>
      <p:ext uri="{BB962C8B-B14F-4D97-AF65-F5344CB8AC3E}">
        <p14:creationId xmlns:p14="http://schemas.microsoft.com/office/powerpoint/2010/main" val="413153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E825B-DA23-411D-13DE-A2E0A22ECCB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DE3C920-6FAC-A48E-FF36-B0AD54514634}"/>
              </a:ext>
            </a:extLst>
          </p:cNvPr>
          <p:cNvSpPr txBox="1">
            <a:spLocks noChangeArrowheads="1"/>
          </p:cNvSpPr>
          <p:nvPr/>
        </p:nvSpPr>
        <p:spPr bwMode="auto">
          <a:xfrm>
            <a:off x="304800" y="1295401"/>
            <a:ext cx="11537430" cy="1203919"/>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16 </a:t>
            </a:r>
            <a:r>
              <a:rPr lang="en-US" sz="4000" dirty="0">
                <a:solidFill>
                  <a:schemeClr val="bg1"/>
                </a:solidFill>
                <a:latin typeface="Aptos Display" panose="020B0004020202020204" pitchFamily="34" charset="0"/>
                <a:ea typeface="Cambria" panose="02040503050406030204" pitchFamily="18" charset="0"/>
              </a:rPr>
              <a:t>So, because you are lukewarm—neither hot nor cold—I am about to spit you out of my mouth.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D91C5696-735F-EFEC-15A3-E00D8FD2C8B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226B6D4-2C6C-1E6B-B834-B8A0ECEB8665}"/>
              </a:ext>
            </a:extLst>
          </p:cNvPr>
          <p:cNvSpPr>
            <a:spLocks noChangeArrowheads="1"/>
          </p:cNvSpPr>
          <p:nvPr/>
        </p:nvSpPr>
        <p:spPr bwMode="auto">
          <a:xfrm>
            <a:off x="228600" y="2760742"/>
            <a:ext cx="11712315" cy="388680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89FE1B2-BD89-B9CD-6795-98E9219B67A3}"/>
              </a:ext>
            </a:extLst>
          </p:cNvPr>
          <p:cNvSpPr txBox="1">
            <a:spLocks noChangeArrowheads="1"/>
          </p:cNvSpPr>
          <p:nvPr/>
        </p:nvSpPr>
        <p:spPr bwMode="auto">
          <a:xfrm>
            <a:off x="267935" y="2876556"/>
            <a:ext cx="11612105" cy="2708434"/>
          </a:xfrm>
          <a:prstGeom prst="rect">
            <a:avLst/>
          </a:prstGeom>
          <a:noFill/>
          <a:ln w="38100">
            <a:noFill/>
            <a:miter lim="800000"/>
            <a:headEnd/>
            <a:tailEnd/>
          </a:ln>
        </p:spPr>
        <p:txBody>
          <a:bodyPr wrap="square">
            <a:spAutoFit/>
          </a:bodyPr>
          <a:lstStyle/>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image Jesus is using here is a little more violent than spitting. </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Laodicea’s water was also bad because of its mineral content.</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Strabo, the Greek historian, describes Laodicea’s water supply as being minerally, but potable.</a:t>
            </a:r>
          </a:p>
        </p:txBody>
      </p:sp>
    </p:spTree>
    <p:extLst>
      <p:ext uri="{BB962C8B-B14F-4D97-AF65-F5344CB8AC3E}">
        <p14:creationId xmlns:p14="http://schemas.microsoft.com/office/powerpoint/2010/main" val="56044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E1B27-5C69-D72B-1EA2-74123BA14DE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9847A8C-9C0A-2C69-B2A9-76C85D48DAA5}"/>
              </a:ext>
            </a:extLst>
          </p:cNvPr>
          <p:cNvSpPr txBox="1">
            <a:spLocks noChangeArrowheads="1"/>
          </p:cNvSpPr>
          <p:nvPr/>
        </p:nvSpPr>
        <p:spPr bwMode="auto">
          <a:xfrm>
            <a:off x="304800" y="1295401"/>
            <a:ext cx="11537430" cy="1203919"/>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16 </a:t>
            </a:r>
            <a:r>
              <a:rPr lang="en-US" sz="4000" dirty="0">
                <a:solidFill>
                  <a:schemeClr val="bg1"/>
                </a:solidFill>
                <a:latin typeface="Aptos Display" panose="020B0004020202020204" pitchFamily="34" charset="0"/>
                <a:ea typeface="Cambria" panose="02040503050406030204" pitchFamily="18" charset="0"/>
              </a:rPr>
              <a:t>So, because you are lukewarm—neither hot nor cold—I am about to spit you out of my mouth.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FB3753C4-96CE-8C5E-98B5-A6C80678E88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77348C9-56E6-5DB9-DEE3-7372096AB875}"/>
              </a:ext>
            </a:extLst>
          </p:cNvPr>
          <p:cNvSpPr>
            <a:spLocks noChangeArrowheads="1"/>
          </p:cNvSpPr>
          <p:nvPr/>
        </p:nvSpPr>
        <p:spPr bwMode="auto">
          <a:xfrm>
            <a:off x="228600" y="2760742"/>
            <a:ext cx="11712315" cy="388680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267A580-93B8-B7E4-B26C-6C45A4838E8D}"/>
              </a:ext>
            </a:extLst>
          </p:cNvPr>
          <p:cNvSpPr txBox="1">
            <a:spLocks noChangeArrowheads="1"/>
          </p:cNvSpPr>
          <p:nvPr/>
        </p:nvSpPr>
        <p:spPr bwMode="auto">
          <a:xfrm>
            <a:off x="267935" y="2876556"/>
            <a:ext cx="11612105" cy="1661993"/>
          </a:xfrm>
          <a:prstGeom prst="rect">
            <a:avLst/>
          </a:prstGeom>
          <a:noFill/>
          <a:ln w="38100">
            <a:noFill/>
            <a:miter lim="800000"/>
            <a:headEnd/>
            <a:tailEnd/>
          </a:ln>
        </p:spPr>
        <p:txBody>
          <a:bodyPr wrap="square">
            <a:spAutoFit/>
          </a:bodyPr>
          <a:lstStyle/>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Greek word for spit (vomit) is the word </a:t>
            </a:r>
            <a:r>
              <a:rPr lang="en-US" sz="3400" i="1" dirty="0" err="1">
                <a:solidFill>
                  <a:prstClr val="white"/>
                </a:solidFill>
                <a:latin typeface="Aptos Display" panose="020B0004020202020204" pitchFamily="34" charset="0"/>
                <a:cs typeface="Calibri Light" panose="020F0302020204030204" pitchFamily="34" charset="0"/>
              </a:rPr>
              <a:t>emeō</a:t>
            </a:r>
            <a:r>
              <a:rPr lang="en-US" sz="3400" dirty="0">
                <a:solidFill>
                  <a:prstClr val="white"/>
                </a:solidFill>
                <a:latin typeface="Aptos Display" panose="020B0004020202020204" pitchFamily="34" charset="0"/>
                <a:cs typeface="Calibri Light" panose="020F0302020204030204" pitchFamily="34" charset="0"/>
              </a:rPr>
              <a:t>, which is where we get the English word emetic (a substance that induces vomiting).</a:t>
            </a:r>
          </a:p>
        </p:txBody>
      </p:sp>
    </p:spTree>
    <p:extLst>
      <p:ext uri="{BB962C8B-B14F-4D97-AF65-F5344CB8AC3E}">
        <p14:creationId xmlns:p14="http://schemas.microsoft.com/office/powerpoint/2010/main" val="289873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36137-82A1-C420-D677-74FF2A4FBF6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29E0FA3-C169-CE46-2C3E-FFF2D065780C}"/>
              </a:ext>
            </a:extLst>
          </p:cNvPr>
          <p:cNvSpPr txBox="1">
            <a:spLocks noChangeArrowheads="1"/>
          </p:cNvSpPr>
          <p:nvPr/>
        </p:nvSpPr>
        <p:spPr bwMode="auto">
          <a:xfrm>
            <a:off x="304800" y="1295401"/>
            <a:ext cx="11537430" cy="1203919"/>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16 </a:t>
            </a:r>
            <a:r>
              <a:rPr lang="en-US" sz="4000" dirty="0">
                <a:solidFill>
                  <a:schemeClr val="bg1"/>
                </a:solidFill>
                <a:latin typeface="Aptos Display" panose="020B0004020202020204" pitchFamily="34" charset="0"/>
                <a:ea typeface="Cambria" panose="02040503050406030204" pitchFamily="18" charset="0"/>
              </a:rPr>
              <a:t>So, because you are lukewarm—neither hot nor cold—I am about to spit you out of my mouth.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988DAB82-9FE1-0B84-41EF-DB283185B47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8444753-92C5-ADFA-14ED-199F847F36A9}"/>
              </a:ext>
            </a:extLst>
          </p:cNvPr>
          <p:cNvSpPr>
            <a:spLocks noChangeArrowheads="1"/>
          </p:cNvSpPr>
          <p:nvPr/>
        </p:nvSpPr>
        <p:spPr bwMode="auto">
          <a:xfrm>
            <a:off x="228600" y="2760742"/>
            <a:ext cx="11712315" cy="388680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4B2821B-DE9A-0DAD-9CDA-F324EED71B2A}"/>
              </a:ext>
            </a:extLst>
          </p:cNvPr>
          <p:cNvSpPr txBox="1">
            <a:spLocks noChangeArrowheads="1"/>
          </p:cNvSpPr>
          <p:nvPr/>
        </p:nvSpPr>
        <p:spPr bwMode="auto">
          <a:xfrm>
            <a:off x="267935" y="2876556"/>
            <a:ext cx="11612105" cy="323165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Why do some Christians grow lukewarm?</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Their lives become busy and following the Lord isn’t a priority.</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General apathy</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They have a critique of the world and its values but haven’t made a decision to fully commit their lives to Christ. </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In the case of the Laodiceans…</a:t>
            </a:r>
          </a:p>
        </p:txBody>
      </p:sp>
    </p:spTree>
    <p:extLst>
      <p:ext uri="{BB962C8B-B14F-4D97-AF65-F5344CB8AC3E}">
        <p14:creationId xmlns:p14="http://schemas.microsoft.com/office/powerpoint/2010/main" val="34861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33BE6F-749F-9683-42FC-2BF0D385469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60FB0B9-3737-63C2-2E9B-8ECB522AADB7}"/>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17 </a:t>
            </a:r>
            <a:r>
              <a:rPr lang="en-US" sz="4000" dirty="0">
                <a:solidFill>
                  <a:schemeClr val="bg1"/>
                </a:solidFill>
                <a:latin typeface="Aptos Display" panose="020B0004020202020204" pitchFamily="34" charset="0"/>
                <a:ea typeface="Cambria" panose="02040503050406030204" pitchFamily="18" charset="0"/>
              </a:rPr>
              <a:t>You say, ‘I am rich; I have acquired wealth and do not need a thing.’ But you do not realize that you are wretched, pitiful, poor, blind and naked.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301D83C2-C617-E407-34D3-C26E84DC275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856279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69B7E-EFBB-B2AB-8904-1AF1B157885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3714358-D1DF-52E8-ABE9-F56898C55F38}"/>
              </a:ext>
            </a:extLst>
          </p:cNvPr>
          <p:cNvSpPr txBox="1">
            <a:spLocks noChangeArrowheads="1"/>
          </p:cNvSpPr>
          <p:nvPr/>
        </p:nvSpPr>
        <p:spPr bwMode="auto">
          <a:xfrm>
            <a:off x="304800" y="1295401"/>
            <a:ext cx="11537430" cy="64985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7 </a:t>
            </a:r>
            <a:r>
              <a:rPr lang="en-US" sz="4000" dirty="0">
                <a:solidFill>
                  <a:schemeClr val="bg1"/>
                </a:solidFill>
                <a:latin typeface="Aptos Display" panose="020B0004020202020204" pitchFamily="34" charset="0"/>
                <a:ea typeface="Cambria" panose="02040503050406030204" pitchFamily="18" charset="0"/>
              </a:rPr>
              <a:t>“To the angel of the church in Philadelphia write:</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6F4A00CD-C88D-844D-4FDD-1E8D2A64770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1DE82E9-1E2C-05DB-85E4-72D0FF8CBEE9}"/>
              </a:ext>
            </a:extLst>
          </p:cNvPr>
          <p:cNvSpPr>
            <a:spLocks noChangeArrowheads="1"/>
          </p:cNvSpPr>
          <p:nvPr/>
        </p:nvSpPr>
        <p:spPr bwMode="auto">
          <a:xfrm>
            <a:off x="217714" y="1976971"/>
            <a:ext cx="11712315" cy="462823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BC7C8E8-931B-ADDE-CD6A-23911D9135AB}"/>
              </a:ext>
            </a:extLst>
          </p:cNvPr>
          <p:cNvSpPr txBox="1">
            <a:spLocks noChangeArrowheads="1"/>
          </p:cNvSpPr>
          <p:nvPr/>
        </p:nvSpPr>
        <p:spPr bwMode="auto">
          <a:xfrm>
            <a:off x="257049" y="2092785"/>
            <a:ext cx="11612105" cy="2739211"/>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Philadelphia</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In A.D. 17 an earthquake devastated Philadelphia.</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After the earthquake, Emperor Tiberius came to the peoples’ aid and rebuilt the city.</a:t>
            </a:r>
          </a:p>
          <a:p>
            <a:pPr marL="587375" lvl="3" indent="-571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As a tribute to Caesar, they renamed the city Neo-Caesarea.</a:t>
            </a:r>
          </a:p>
        </p:txBody>
      </p:sp>
    </p:spTree>
    <p:extLst>
      <p:ext uri="{BB962C8B-B14F-4D97-AF65-F5344CB8AC3E}">
        <p14:creationId xmlns:p14="http://schemas.microsoft.com/office/powerpoint/2010/main" val="211124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90D9C-EB81-D5C5-E7B2-4302E55C934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730723F-2459-73AA-E9EF-150F0C6C4734}"/>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a:t>
            </a:r>
            <a:r>
              <a:rPr lang="en-US" sz="4000" dirty="0">
                <a:solidFill>
                  <a:schemeClr val="bg1"/>
                </a:solidFill>
                <a:latin typeface="Aptos Display" panose="020B0004020202020204" pitchFamily="34" charset="0"/>
                <a:ea typeface="Cambria" panose="02040503050406030204" pitchFamily="18" charset="0"/>
              </a:rPr>
              <a:t>‘I am rich; I have acquired wealth and do not need a thing.’ </a:t>
            </a:r>
            <a:r>
              <a:rPr lang="en-US" sz="4000" dirty="0">
                <a:solidFill>
                  <a:schemeClr val="tx1">
                    <a:lumMod val="50000"/>
                    <a:lumOff val="50000"/>
                  </a:schemeClr>
                </a:solidFill>
                <a:latin typeface="Aptos Display" panose="020B0004020202020204" pitchFamily="34" charset="0"/>
                <a:ea typeface="Cambria" panose="02040503050406030204" pitchFamily="18" charset="0"/>
              </a:rPr>
              <a:t>But you do not realize that you are wretched, pitiful, poor, blind and naked.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9541CFA0-5912-27E6-3F5A-98DD44477D4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925BB72A-33A0-8697-6E13-69F46B5F5F0A}"/>
              </a:ext>
            </a:extLst>
          </p:cNvPr>
          <p:cNvSpPr>
            <a:spLocks noChangeArrowheads="1"/>
          </p:cNvSpPr>
          <p:nvPr/>
        </p:nvSpPr>
        <p:spPr bwMode="auto">
          <a:xfrm>
            <a:off x="3109970" y="3075096"/>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7457D8A-82F5-B738-F337-3A232A4E7569}"/>
              </a:ext>
            </a:extLst>
          </p:cNvPr>
          <p:cNvSpPr txBox="1">
            <a:spLocks noChangeArrowheads="1"/>
          </p:cNvSpPr>
          <p:nvPr/>
        </p:nvSpPr>
        <p:spPr bwMode="auto">
          <a:xfrm>
            <a:off x="3133180" y="3190912"/>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Laodicea suffered a devastating earthquake in AD 60.</a:t>
            </a:r>
          </a:p>
        </p:txBody>
      </p:sp>
    </p:spTree>
    <p:extLst>
      <p:ext uri="{BB962C8B-B14F-4D97-AF65-F5344CB8AC3E}">
        <p14:creationId xmlns:p14="http://schemas.microsoft.com/office/powerpoint/2010/main" val="167712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C469E-0E56-9ECD-2CED-234CE33FA7C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5817783-0582-C911-0DB0-C21CF0AB423B}"/>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5C315C70-73A9-0D1C-C793-635ED629FDA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A8D0091-78B4-D06F-D4A8-1A81FFC865A8}"/>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A48064-BE94-FEC6-E55D-8A1201B099A0}"/>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9A3D16B5-62B0-E09A-C0AD-ACFC105D8970}"/>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97822658-4062-E4C8-CF6A-EB077A42EEBE}"/>
              </a:ext>
            </a:extLst>
          </p:cNvPr>
          <p:cNvSpPr txBox="1">
            <a:spLocks noChangeArrowheads="1"/>
          </p:cNvSpPr>
          <p:nvPr/>
        </p:nvSpPr>
        <p:spPr bwMode="auto">
          <a:xfrm>
            <a:off x="257049" y="2005701"/>
            <a:ext cx="11670373" cy="4314001"/>
          </a:xfrm>
          <a:prstGeom prst="rect">
            <a:avLst/>
          </a:prstGeom>
          <a:noFill/>
          <a:ln w="38100">
            <a:noFill/>
            <a:miter lim="800000"/>
            <a:headEnd/>
            <a:tailEnd/>
          </a:ln>
        </p:spPr>
        <p:txBody>
          <a:bodyPr wrap="square">
            <a:spAutoFit/>
          </a:bodyPr>
          <a:lstStyle/>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Each Christian generation has its blind spots.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What about ours?  </a:t>
            </a:r>
          </a:p>
          <a:p>
            <a:pPr marL="460375" lvl="4">
              <a:spcBef>
                <a:spcPts val="100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David Platt: “I can think of at least one glaring blind spot in American Christian history. Slavery. How could Christians who supposedly believed the gospel so easily rationalize the enslavement of other human beings? Churchgoers with good intentions worshiping God together every Sunday and reading the Bible religiously all week long</a:t>
            </a:r>
          </a:p>
        </p:txBody>
      </p:sp>
    </p:spTree>
    <p:extLst>
      <p:ext uri="{BB962C8B-B14F-4D97-AF65-F5344CB8AC3E}">
        <p14:creationId xmlns:p14="http://schemas.microsoft.com/office/powerpoint/2010/main" val="97985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6B666-EC0D-3160-ED11-5B598CA929D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2FA3A5-8F73-9B3F-ED24-9F068F1D4266}"/>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A6D08464-979A-CEF9-68F6-7F6AED157F9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ADFD3FF6-D402-AABA-312F-2759B51082CD}"/>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F9ECAC2-E166-9FA8-98A9-A0B613B871F1}"/>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8C849874-4F1D-37DA-FA3E-AB31F6FB50A8}"/>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97B150C0-835B-0538-AA6D-E157E151C05D}"/>
              </a:ext>
            </a:extLst>
          </p:cNvPr>
          <p:cNvSpPr txBox="1">
            <a:spLocks noChangeArrowheads="1"/>
          </p:cNvSpPr>
          <p:nvPr/>
        </p:nvSpPr>
        <p:spPr bwMode="auto">
          <a:xfrm>
            <a:off x="257049" y="2005701"/>
            <a:ext cx="11670373" cy="3806170"/>
          </a:xfrm>
          <a:prstGeom prst="rect">
            <a:avLst/>
          </a:prstGeom>
          <a:noFill/>
          <a:ln w="38100">
            <a:noFill/>
            <a:miter lim="800000"/>
            <a:headEnd/>
            <a:tailEnd/>
          </a:ln>
        </p:spPr>
        <p:txBody>
          <a:bodyPr wrap="square">
            <a:spAutoFit/>
          </a:bodyPr>
          <a:lstStyle/>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Each Christian generation has its blind spots.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What about ours?  </a:t>
            </a:r>
          </a:p>
          <a:p>
            <a:pPr marL="460375" lvl="4">
              <a:spcBef>
                <a:spcPts val="100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David Platt: “all the while using God's Word to justify treating men, women, and children as property to be used or abused…We look back on slave-owning churchgoers of 150 years ago and ask, “How could they have treated their fellow human beings that way?”</a:t>
            </a:r>
          </a:p>
        </p:txBody>
      </p:sp>
    </p:spTree>
    <p:extLst>
      <p:ext uri="{BB962C8B-B14F-4D97-AF65-F5344CB8AC3E}">
        <p14:creationId xmlns:p14="http://schemas.microsoft.com/office/powerpoint/2010/main" val="139659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8F0D5-2811-052C-E0D4-71BBB4D3D36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F0855EE-37E7-0ED4-1B10-F6A7F5D8388D}"/>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57160F70-9935-372B-4420-92AFB2FB3ED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2C704C4-E72B-2A5A-C885-1520C543C20F}"/>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1ECAF3D-6F95-0203-30BB-A82BEBF32BFC}"/>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78900B3F-A1BE-B9AE-550B-52CFDC9CA40A}"/>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B54A4D33-03DE-2D79-2443-3945AC7502CD}"/>
              </a:ext>
            </a:extLst>
          </p:cNvPr>
          <p:cNvSpPr txBox="1">
            <a:spLocks noChangeArrowheads="1"/>
          </p:cNvSpPr>
          <p:nvPr/>
        </p:nvSpPr>
        <p:spPr bwMode="auto">
          <a:xfrm>
            <a:off x="257049" y="2005701"/>
            <a:ext cx="11670373" cy="3298339"/>
          </a:xfrm>
          <a:prstGeom prst="rect">
            <a:avLst/>
          </a:prstGeom>
          <a:noFill/>
          <a:ln w="38100">
            <a:noFill/>
            <a:miter lim="800000"/>
            <a:headEnd/>
            <a:tailEnd/>
          </a:ln>
        </p:spPr>
        <p:txBody>
          <a:bodyPr wrap="square">
            <a:spAutoFit/>
          </a:bodyPr>
          <a:lstStyle/>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Each Christian generation has its blind spots.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What about ours?  </a:t>
            </a:r>
          </a:p>
          <a:p>
            <a:pPr marL="460375" lvl="4">
              <a:spcBef>
                <a:spcPts val="100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David Platt: “I wonder if followers of Christ 150 years from now will look back at Christians in America today and ask, “How could they live in such big houses? How could they drive such nice cars and wear such nice clothes? </a:t>
            </a:r>
          </a:p>
        </p:txBody>
      </p:sp>
    </p:spTree>
    <p:extLst>
      <p:ext uri="{BB962C8B-B14F-4D97-AF65-F5344CB8AC3E}">
        <p14:creationId xmlns:p14="http://schemas.microsoft.com/office/powerpoint/2010/main" val="12479238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62755-9D9D-C381-96BF-4887A243B9B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F2C935-F89D-B0E3-9039-B1843A85773B}"/>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61C7A00B-8F17-E436-6F83-9467A11CB40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395998A-CC3C-ECA6-3B2B-B369D2AE425C}"/>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B9404F8-A182-D0EC-3EC1-222F41017013}"/>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CAB970DF-DCEB-D7EA-CD3F-3FFFD1E90E0A}"/>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FCDAC4DE-17E5-29E4-CDD2-6648E692168B}"/>
              </a:ext>
            </a:extLst>
          </p:cNvPr>
          <p:cNvSpPr txBox="1">
            <a:spLocks noChangeArrowheads="1"/>
          </p:cNvSpPr>
          <p:nvPr/>
        </p:nvSpPr>
        <p:spPr bwMode="auto">
          <a:xfrm>
            <a:off x="257049" y="2005701"/>
            <a:ext cx="11670373" cy="3806170"/>
          </a:xfrm>
          <a:prstGeom prst="rect">
            <a:avLst/>
          </a:prstGeom>
          <a:noFill/>
          <a:ln w="38100">
            <a:noFill/>
            <a:miter lim="800000"/>
            <a:headEnd/>
            <a:tailEnd/>
          </a:ln>
        </p:spPr>
        <p:txBody>
          <a:bodyPr wrap="square">
            <a:spAutoFit/>
          </a:bodyPr>
          <a:lstStyle/>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Each Christian generation has its blind spots. </a:t>
            </a:r>
          </a:p>
          <a:p>
            <a:pPr marL="460375" lvl="3" indent="-444500">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What about ours?  </a:t>
            </a:r>
          </a:p>
          <a:p>
            <a:pPr marL="460375" lvl="4">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David Platt: “How could they live in such affluence while thousands of children were dying because they didn't have food and water? How could they go on with their lives as though the billions of poor didn't even exist?”</a:t>
            </a:r>
          </a:p>
          <a:p>
            <a:pPr marL="460375" lvl="4">
              <a:spcBef>
                <a:spcPts val="0"/>
              </a:spcBef>
              <a:spcAft>
                <a:spcPts val="0"/>
              </a:spcAft>
              <a:buSzPct val="100000"/>
            </a:pPr>
            <a:endParaRPr lang="en-US" sz="33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0526102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8519F-5AEF-7ABD-B9AF-2421606D8DE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70FACB8-324D-451E-7621-518694C65742}"/>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E9776963-DAB6-6B3E-DE75-92CA677BDD3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EC9B18B-87CF-E3BD-01FA-E340CEA3A970}"/>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E98680D-339F-FB6D-14E4-75D903C039A0}"/>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89E638CF-0034-FDFC-E10A-D98674996588}"/>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7D112488-FA88-0BB9-2450-A9BB6EF32D43}"/>
              </a:ext>
            </a:extLst>
          </p:cNvPr>
          <p:cNvSpPr txBox="1">
            <a:spLocks noChangeArrowheads="1"/>
          </p:cNvSpPr>
          <p:nvPr/>
        </p:nvSpPr>
        <p:spPr bwMode="auto">
          <a:xfrm>
            <a:off x="257049" y="2005701"/>
            <a:ext cx="11670373" cy="1646605"/>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threat of materialism in our lives.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Wealth adversely affects wellbeing </a:t>
            </a:r>
          </a:p>
          <a:p>
            <a:pPr marL="460375" lvl="4">
              <a:spcBef>
                <a:spcPts val="0"/>
              </a:spcBef>
              <a:spcAft>
                <a:spcPts val="0"/>
              </a:spcAft>
              <a:buSzPct val="100000"/>
            </a:pPr>
            <a:endParaRPr lang="en-US" sz="33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1005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BB944-DE4F-14D4-2262-174B3662765D}"/>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98A26456-A1C8-26A3-83C2-FDF86CA01152}"/>
              </a:ext>
            </a:extLst>
          </p:cNvPr>
          <p:cNvSpPr txBox="1"/>
          <p:nvPr/>
        </p:nvSpPr>
        <p:spPr>
          <a:xfrm>
            <a:off x="1053886" y="6130196"/>
            <a:ext cx="9856921" cy="584775"/>
          </a:xfrm>
          <a:prstGeom prst="rect">
            <a:avLst/>
          </a:prstGeom>
          <a:noFill/>
        </p:spPr>
        <p:txBody>
          <a:bodyPr wrap="square" rtlCol="0">
            <a:spAutoFit/>
          </a:bodyPr>
          <a:lstStyle/>
          <a:p>
            <a:r>
              <a:rPr lang="en-US" sz="1600" b="0" i="0" u="none" strike="noStrike" dirty="0">
                <a:solidFill>
                  <a:srgbClr val="333333"/>
                </a:solidFill>
                <a:effectLst/>
                <a:latin typeface="Arial" panose="020B0604020202020204" pitchFamily="34" charset="0"/>
              </a:rPr>
              <a:t>Dittmar, H., Bond, R., Hurst, M., &amp; Kasser, T. (2014). The relationship between materialism and personal well-being: A meta-analysis. </a:t>
            </a:r>
            <a:r>
              <a:rPr lang="en-US" sz="1600" b="0" i="1" u="none" strike="noStrike" dirty="0">
                <a:solidFill>
                  <a:srgbClr val="333333"/>
                </a:solidFill>
                <a:effectLst/>
                <a:latin typeface="Arial" panose="020B0604020202020204" pitchFamily="34" charset="0"/>
              </a:rPr>
              <a:t>Journal of Personality and Social Psychology, 107</a:t>
            </a:r>
            <a:r>
              <a:rPr lang="en-US" sz="1600" b="0" i="0" u="none" strike="noStrike" dirty="0">
                <a:solidFill>
                  <a:srgbClr val="333333"/>
                </a:solidFill>
                <a:effectLst/>
                <a:latin typeface="Arial" panose="020B0604020202020204" pitchFamily="34" charset="0"/>
              </a:rPr>
              <a:t>(5), 879–924</a:t>
            </a:r>
            <a:endParaRPr lang="en-US" sz="1600" dirty="0"/>
          </a:p>
        </p:txBody>
      </p:sp>
      <p:sp>
        <p:nvSpPr>
          <p:cNvPr id="9" name="Rectangle 8">
            <a:extLst>
              <a:ext uri="{FF2B5EF4-FFF2-40B4-BE49-F238E27FC236}">
                <a16:creationId xmlns:a16="http://schemas.microsoft.com/office/drawing/2014/main" id="{2E934588-745F-8590-D4AA-47A0E0099A98}"/>
              </a:ext>
            </a:extLst>
          </p:cNvPr>
          <p:cNvSpPr>
            <a:spLocks noChangeArrowheads="1"/>
          </p:cNvSpPr>
          <p:nvPr/>
        </p:nvSpPr>
        <p:spPr bwMode="auto">
          <a:xfrm>
            <a:off x="884509" y="4675215"/>
            <a:ext cx="8832927" cy="200455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id="{FE736A84-6BEC-7E82-CFEC-2C7BA01BE9FB}"/>
              </a:ext>
            </a:extLst>
          </p:cNvPr>
          <p:cNvSpPr txBox="1">
            <a:spLocks noChangeArrowheads="1"/>
          </p:cNvSpPr>
          <p:nvPr/>
        </p:nvSpPr>
        <p:spPr bwMode="auto">
          <a:xfrm>
            <a:off x="907720" y="4791030"/>
            <a:ext cx="8809716" cy="175432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A meta-analysis of 175 studies that look at the associations between materialism and personal well-being </a:t>
            </a:r>
          </a:p>
        </p:txBody>
      </p:sp>
    </p:spTree>
    <p:extLst>
      <p:ext uri="{BB962C8B-B14F-4D97-AF65-F5344CB8AC3E}">
        <p14:creationId xmlns:p14="http://schemas.microsoft.com/office/powerpoint/2010/main" val="217708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3F7B7-B4AB-411D-8B0A-7C5B3D1CEEC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6747E98-330F-79D0-45FB-F1E487814DD5}"/>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76026164-0124-D362-025E-E29D9CD0FD8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744F672-6EC9-E6B2-D8DD-A57DA163F14F}"/>
              </a:ext>
            </a:extLst>
          </p:cNvPr>
          <p:cNvSpPr>
            <a:spLocks noChangeArrowheads="1"/>
          </p:cNvSpPr>
          <p:nvPr/>
        </p:nvSpPr>
        <p:spPr bwMode="auto">
          <a:xfrm>
            <a:off x="4130136" y="86744"/>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B81A434-F33D-1DE1-E50E-C8E9E37F2CAC}"/>
              </a:ext>
            </a:extLst>
          </p:cNvPr>
          <p:cNvSpPr txBox="1">
            <a:spLocks noChangeArrowheads="1"/>
          </p:cNvSpPr>
          <p:nvPr/>
        </p:nvSpPr>
        <p:spPr bwMode="auto">
          <a:xfrm>
            <a:off x="4197736" y="178430"/>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288EEBC2-3F7A-7482-62F6-3AA68C636106}"/>
              </a:ext>
            </a:extLst>
          </p:cNvPr>
          <p:cNvSpPr>
            <a:spLocks noChangeArrowheads="1"/>
          </p:cNvSpPr>
          <p:nvPr/>
        </p:nvSpPr>
        <p:spPr bwMode="auto">
          <a:xfrm>
            <a:off x="218607" y="3163949"/>
            <a:ext cx="11439459" cy="360730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2323FB7B-4025-58FC-C267-E3EF26417C24}"/>
              </a:ext>
            </a:extLst>
          </p:cNvPr>
          <p:cNvSpPr txBox="1">
            <a:spLocks noChangeArrowheads="1"/>
          </p:cNvSpPr>
          <p:nvPr/>
        </p:nvSpPr>
        <p:spPr bwMode="auto">
          <a:xfrm>
            <a:off x="410595" y="3236959"/>
            <a:ext cx="11670373" cy="3313728"/>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threat of materialism in our lives.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Wealth adversely affects wellbeing</a:t>
            </a:r>
          </a:p>
          <a:p>
            <a:pPr marL="460375" lvl="3" indent="-444500">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Our wealth can become a false substitute for God.</a:t>
            </a:r>
          </a:p>
          <a:p>
            <a:pPr marL="458788" lvl="3">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Proverbs 18:10-12: “The name of the LORD is a strong tower; the righteous runs into it and is safe. A rich man’s wealth is his strong city, and like a high wall in his own imagination.”   </a:t>
            </a:r>
          </a:p>
        </p:txBody>
      </p:sp>
    </p:spTree>
    <p:extLst>
      <p:ext uri="{BB962C8B-B14F-4D97-AF65-F5344CB8AC3E}">
        <p14:creationId xmlns:p14="http://schemas.microsoft.com/office/powerpoint/2010/main" val="76544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DBB77-E83E-363F-82A1-53CD9989D8C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678045F-B617-904E-08DB-60E6DA55A00C}"/>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B0CFAC3B-D9D6-6A27-76EA-3F081018F5D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C1D9BA2-2D25-49E4-4303-629731777C4E}"/>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192C052-2451-2C66-24BC-3D385A0F4439}"/>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BA46333C-6AC6-DF69-1726-A1BF761B47A8}"/>
              </a:ext>
            </a:extLst>
          </p:cNvPr>
          <p:cNvSpPr>
            <a:spLocks noChangeArrowheads="1"/>
          </p:cNvSpPr>
          <p:nvPr/>
        </p:nvSpPr>
        <p:spPr bwMode="auto">
          <a:xfrm>
            <a:off x="116114" y="1939835"/>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5EAB159D-DC65-8BDB-494D-67C272021F10}"/>
              </a:ext>
            </a:extLst>
          </p:cNvPr>
          <p:cNvSpPr txBox="1">
            <a:spLocks noChangeArrowheads="1"/>
          </p:cNvSpPr>
          <p:nvPr/>
        </p:nvSpPr>
        <p:spPr bwMode="auto">
          <a:xfrm>
            <a:off x="257049" y="2005701"/>
            <a:ext cx="11670373" cy="4473019"/>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threat of materialism in our lives.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Wealth adversely affects wellbeing</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Our wealth can become a false substitute for God in our lives.</a:t>
            </a:r>
          </a:p>
          <a:p>
            <a:pPr marL="460375" lvl="3" indent="-444500">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Materialism blinds us from our spiritual poverty.</a:t>
            </a:r>
          </a:p>
          <a:p>
            <a:pPr marL="458788" lvl="3">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Proverbs 18:10-12: ‘Two things I asked of You, do not refuse me before I die: Keep deception and lies far from me, give me neither poverty nor riches; feed me with the food that is my portion, that I not be full and deny You and say, “Who is the LORD?”’   </a:t>
            </a:r>
          </a:p>
        </p:txBody>
      </p:sp>
    </p:spTree>
    <p:extLst>
      <p:ext uri="{BB962C8B-B14F-4D97-AF65-F5344CB8AC3E}">
        <p14:creationId xmlns:p14="http://schemas.microsoft.com/office/powerpoint/2010/main" val="207458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C4255-7883-7F24-8ECF-BE893383236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66C75FF-4E6B-7852-E176-34CA38AECE6A}"/>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106AC6AF-D005-B013-6BD4-76334995619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2D2CEC8-A915-F8BD-B1E6-E6B819477834}"/>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0BF855A-087B-A59C-86BA-91EDBCB679EE}"/>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A34B603B-CDC7-7B3F-0CAD-29DCE2F745A2}"/>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1D47A46C-6EF7-897A-6FFB-2336EAE6C850}"/>
              </a:ext>
            </a:extLst>
          </p:cNvPr>
          <p:cNvSpPr txBox="1">
            <a:spLocks noChangeArrowheads="1"/>
          </p:cNvSpPr>
          <p:nvPr/>
        </p:nvSpPr>
        <p:spPr bwMode="auto">
          <a:xfrm>
            <a:off x="257049" y="2005701"/>
            <a:ext cx="11670373" cy="4473019"/>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threat of materialism in our lives.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Wealth adversely affects wellbeing</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Our wealth can become a false substitute for God in our lives.</a:t>
            </a:r>
          </a:p>
          <a:p>
            <a:pPr marL="460375" lvl="3" indent="-444500">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Materialism blinds us from our spiritual poverty.</a:t>
            </a:r>
          </a:p>
          <a:p>
            <a:pPr marL="458788" lvl="3">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John Steinbeck: “A strange species we are...We can stand anything God and nature can throw at us save only plenty. If I wanted to destroy a nation, I would give it too much, and I would have it on its knees, miserable, greedy, sick.”</a:t>
            </a:r>
          </a:p>
        </p:txBody>
      </p:sp>
    </p:spTree>
    <p:extLst>
      <p:ext uri="{BB962C8B-B14F-4D97-AF65-F5344CB8AC3E}">
        <p14:creationId xmlns:p14="http://schemas.microsoft.com/office/powerpoint/2010/main" val="2643802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13B17-9298-176C-B440-E43B2A73246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1153F7D-6298-9FB9-E499-6BD67DAE69D1}"/>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7 </a:t>
            </a:r>
            <a:r>
              <a:rPr lang="en-US" sz="4000" dirty="0">
                <a:solidFill>
                  <a:schemeClr val="bg1"/>
                </a:solidFill>
                <a:latin typeface="Aptos Display" panose="020B0004020202020204" pitchFamily="34" charset="0"/>
                <a:ea typeface="Cambria" panose="02040503050406030204" pitchFamily="18" charset="0"/>
              </a:rPr>
              <a:t>“To the angel of the church in Philadelphia write: </a:t>
            </a:r>
          </a:p>
          <a:p>
            <a:pPr marR="114300" indent="460375">
              <a:lnSpc>
                <a:spcPct val="90000"/>
              </a:lnSpc>
              <a:spcAft>
                <a:spcPts val="0"/>
              </a:spcAft>
            </a:pPr>
            <a:r>
              <a:rPr lang="en-US" sz="4000" dirty="0">
                <a:solidFill>
                  <a:schemeClr val="bg1"/>
                </a:solidFill>
                <a:latin typeface="Aptos Display" panose="020B0004020202020204" pitchFamily="34" charset="0"/>
                <a:ea typeface="Cambria" panose="02040503050406030204" pitchFamily="18" charset="0"/>
              </a:rPr>
              <a:t>These are the words of him who is holy and true, who holds the key of David.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927F2CC4-9048-09BA-0E46-AD79176334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7180642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F7D5C-95AB-9809-BAA2-75AA8EE7A3D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D411AE8-63C3-FC7F-7B08-387B15AC08ED}"/>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24B524A5-6C0E-CE01-BA75-9BFA9EB3C4D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84B901B-C6E6-D314-0312-B286A178559D}"/>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2365281-302C-599E-D141-2B8B90EA2467}"/>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B0BC7D9A-F8F8-8963-BBA2-DCC255F132B8}"/>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ED608738-FF75-B75C-9A8E-CE3B090426A5}"/>
              </a:ext>
            </a:extLst>
          </p:cNvPr>
          <p:cNvSpPr txBox="1">
            <a:spLocks noChangeArrowheads="1"/>
          </p:cNvSpPr>
          <p:nvPr/>
        </p:nvSpPr>
        <p:spPr bwMode="auto">
          <a:xfrm>
            <a:off x="257049" y="2005701"/>
            <a:ext cx="11670373" cy="3965188"/>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threat of materialism in our lives.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Wealth adversely affects wellbeing</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Our wealth can become a false substitute for God in our lives.</a:t>
            </a:r>
          </a:p>
          <a:p>
            <a:pPr marL="460375" lvl="3" indent="-444500">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Materialism blinds us from our spiritual poverty.</a:t>
            </a:r>
          </a:p>
          <a:p>
            <a:pPr marL="458788" lvl="3">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Joseph </a:t>
            </a:r>
            <a:r>
              <a:rPr lang="en-US" sz="3300" dirty="0" err="1">
                <a:solidFill>
                  <a:prstClr val="white"/>
                </a:solidFill>
                <a:latin typeface="Aptos Display" panose="020B0004020202020204" pitchFamily="34" charset="0"/>
                <a:cs typeface="Calibri Light" panose="020F0302020204030204" pitchFamily="34" charset="0"/>
              </a:rPr>
              <a:t>Tson</a:t>
            </a:r>
            <a:r>
              <a:rPr lang="en-US" sz="3300" dirty="0">
                <a:solidFill>
                  <a:prstClr val="white"/>
                </a:solidFill>
                <a:latin typeface="Aptos Display" panose="020B0004020202020204" pitchFamily="34" charset="0"/>
                <a:cs typeface="Calibri Light" panose="020F0302020204030204" pitchFamily="34" charset="0"/>
              </a:rPr>
              <a:t>: “In my experience, 95 percent of the believers who face the test of persecution pass it, while 95 percent who face the test of prosperity fail it.”</a:t>
            </a:r>
          </a:p>
        </p:txBody>
      </p:sp>
    </p:spTree>
    <p:extLst>
      <p:ext uri="{BB962C8B-B14F-4D97-AF65-F5344CB8AC3E}">
        <p14:creationId xmlns:p14="http://schemas.microsoft.com/office/powerpoint/2010/main" val="36219950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EB240-893E-5600-C3D7-503CB662AF2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FDB628B-DEFC-C69F-63FF-9C3449C9B561}"/>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42F2D726-934B-47C1-BBFB-B8840FABD2B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181DD43-2466-BF54-060C-39D46A53E373}"/>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E29453-C30D-DE56-A74D-B5DA59AA5146}"/>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8B0BA7AE-139D-9C25-0C7D-24CE4E580DD4}"/>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D58ABE98-A024-128A-1398-83E32CD8460E}"/>
              </a:ext>
            </a:extLst>
          </p:cNvPr>
          <p:cNvSpPr txBox="1">
            <a:spLocks noChangeArrowheads="1"/>
          </p:cNvSpPr>
          <p:nvPr/>
        </p:nvSpPr>
        <p:spPr bwMode="auto">
          <a:xfrm>
            <a:off x="257049" y="2005701"/>
            <a:ext cx="11670373" cy="482183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 he saying that having lots of money is wrong?”</a:t>
            </a:r>
          </a:p>
          <a:p>
            <a:pPr marL="460375" lvl="3" indent="-444500">
              <a:spcBef>
                <a:spcPts val="0"/>
              </a:spcBef>
              <a:spcAft>
                <a:spcPts val="10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It’s not how much you have that makes you a materialist. </a:t>
            </a:r>
          </a:p>
          <a:p>
            <a:pPr marL="458788" lvl="3">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1 Timothy 6:17-19: “Command those who are rich in this present world not to be arrogant nor to put their hope in wealth, which is so uncertain, but to put their hope in God, who richly provides us with everything for our enjoyment. Command them to do good, to be rich in good deeds, and to be generous and willing to share. In this way they will lay up treasure for themselves.” </a:t>
            </a:r>
          </a:p>
        </p:txBody>
      </p:sp>
    </p:spTree>
    <p:extLst>
      <p:ext uri="{BB962C8B-B14F-4D97-AF65-F5344CB8AC3E}">
        <p14:creationId xmlns:p14="http://schemas.microsoft.com/office/powerpoint/2010/main" val="3057633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A5091-E212-9F42-DCAF-E228702F3B7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FD0B691-FB8C-0906-171D-6EB57650221A}"/>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ED116486-F8BA-BF2B-1B1C-31B8DBA0B28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F78E6A7-59AA-21A1-6873-AC05A95F4EC7}"/>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66B3614-19AA-2648-BFCF-45E064EF5A2C}"/>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BE4409FC-A580-EC96-00FA-90FC29663893}"/>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670F4A5A-3114-BF00-B497-05BEA1F8B48F}"/>
              </a:ext>
            </a:extLst>
          </p:cNvPr>
          <p:cNvSpPr txBox="1">
            <a:spLocks noChangeArrowheads="1"/>
          </p:cNvSpPr>
          <p:nvPr/>
        </p:nvSpPr>
        <p:spPr bwMode="auto">
          <a:xfrm>
            <a:off x="257049" y="2005701"/>
            <a:ext cx="11670373"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 he saying that having lots of money is wrong?”</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It’s not how much you have that makes you a materialist. </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It’s your attitude toward your money and possessions that make you a materialist. </a:t>
            </a:r>
          </a:p>
        </p:txBody>
      </p:sp>
    </p:spTree>
    <p:extLst>
      <p:ext uri="{BB962C8B-B14F-4D97-AF65-F5344CB8AC3E}">
        <p14:creationId xmlns:p14="http://schemas.microsoft.com/office/powerpoint/2010/main" val="5828435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B73C3-9060-D7E9-30B7-A70ACA91F91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0F13A85-BE9A-34F7-1DBD-9B1DDD30152C}"/>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52E01B56-A428-6455-E1D6-761EC72FD36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61666E0-26C1-9182-756F-020808914C9C}"/>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1DA89BE-45E4-0688-DE65-ED3AB83F3E1E}"/>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89034C48-D96C-E93E-6569-7C84DA5D2DEE}"/>
              </a:ext>
            </a:extLst>
          </p:cNvPr>
          <p:cNvSpPr>
            <a:spLocks noChangeArrowheads="1"/>
          </p:cNvSpPr>
          <p:nvPr/>
        </p:nvSpPr>
        <p:spPr bwMode="auto">
          <a:xfrm>
            <a:off x="217714" y="1889887"/>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93615E3-399C-C3A9-B7FC-2A4C1AA9FDCA}"/>
              </a:ext>
            </a:extLst>
          </p:cNvPr>
          <p:cNvSpPr txBox="1">
            <a:spLocks noChangeArrowheads="1"/>
          </p:cNvSpPr>
          <p:nvPr/>
        </p:nvSpPr>
        <p:spPr bwMode="auto">
          <a:xfrm>
            <a:off x="257049" y="2005701"/>
            <a:ext cx="11670373" cy="3693319"/>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 he saying that having lots of money is wrong?”</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Bible says that it is wrong to make being rich the goal of your life. </a:t>
            </a:r>
          </a:p>
          <a:p>
            <a:pPr marL="917575" lvl="4">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1 Timothy 6:17-19: “Command those who are rich in this present world not to be arrogant nor to put their hope in wealth, which is so uncertain, but to put their hope in God, who richly provides us with everything for our enjoyment. </a:t>
            </a:r>
          </a:p>
        </p:txBody>
      </p:sp>
    </p:spTree>
    <p:extLst>
      <p:ext uri="{BB962C8B-B14F-4D97-AF65-F5344CB8AC3E}">
        <p14:creationId xmlns:p14="http://schemas.microsoft.com/office/powerpoint/2010/main" val="89743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D7F02-C0F8-0001-E601-9E74C9333DB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BB53A3E-8EF0-6187-1CC7-2A917258746C}"/>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17 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You say, ‘I am rich; I have acquired wealth and do not need a thing.’ </a:t>
            </a:r>
            <a:r>
              <a:rPr lang="en-US" sz="4000" dirty="0">
                <a:solidFill>
                  <a:schemeClr val="bg1"/>
                </a:solidFill>
                <a:latin typeface="Aptos Display" panose="020B0004020202020204" pitchFamily="34" charset="0"/>
                <a:ea typeface="Cambria" panose="02040503050406030204" pitchFamily="18" charset="0"/>
              </a:rPr>
              <a:t>But you do not realize that you are wretched, pitiful, poor, blind and naked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B55FA58C-ACCF-FA60-FE0C-B62A1DC3DBA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1260B10-4A16-011A-EF53-7641F79EA1BF}"/>
              </a:ext>
            </a:extLst>
          </p:cNvPr>
          <p:cNvSpPr>
            <a:spLocks noChangeArrowheads="1"/>
          </p:cNvSpPr>
          <p:nvPr/>
        </p:nvSpPr>
        <p:spPr bwMode="auto">
          <a:xfrm>
            <a:off x="3767195" y="3053318"/>
            <a:ext cx="7900864" cy="14591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7F69380-A6E5-2CFD-BAC4-C5A302C578C1}"/>
              </a:ext>
            </a:extLst>
          </p:cNvPr>
          <p:cNvSpPr txBox="1">
            <a:spLocks noChangeArrowheads="1"/>
          </p:cNvSpPr>
          <p:nvPr/>
        </p:nvSpPr>
        <p:spPr bwMode="auto">
          <a:xfrm>
            <a:off x="3790405" y="3169134"/>
            <a:ext cx="7833264" cy="120032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To Smyrna: “I know … your poverty—yet you are rich!” (2:9).</a:t>
            </a:r>
          </a:p>
        </p:txBody>
      </p:sp>
      <p:sp>
        <p:nvSpPr>
          <p:cNvPr id="4" name="Rectangle 3">
            <a:extLst>
              <a:ext uri="{FF2B5EF4-FFF2-40B4-BE49-F238E27FC236}">
                <a16:creationId xmlns:a16="http://schemas.microsoft.com/office/drawing/2014/main" id="{35D9ECD5-C565-6211-22F9-B1ED66E95C24}"/>
              </a:ext>
            </a:extLst>
          </p:cNvPr>
          <p:cNvSpPr>
            <a:spLocks noChangeArrowheads="1"/>
          </p:cNvSpPr>
          <p:nvPr/>
        </p:nvSpPr>
        <p:spPr bwMode="auto">
          <a:xfrm>
            <a:off x="228600" y="1919086"/>
            <a:ext cx="11771086" cy="485925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B93450D5-D78D-C2DC-D179-0CA52ADA03A4}"/>
              </a:ext>
            </a:extLst>
          </p:cNvPr>
          <p:cNvSpPr txBox="1">
            <a:spLocks noChangeArrowheads="1"/>
          </p:cNvSpPr>
          <p:nvPr/>
        </p:nvSpPr>
        <p:spPr bwMode="auto">
          <a:xfrm>
            <a:off x="405513" y="2211939"/>
            <a:ext cx="11670373" cy="3185487"/>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 he saying that having lots of money is wrong?”</a:t>
            </a:r>
          </a:p>
          <a:p>
            <a:pPr marL="460375" lvl="3" indent="-4445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Bible says that it is wrong to make being rich the goal of your life. </a:t>
            </a:r>
          </a:p>
          <a:p>
            <a:pPr marL="917575" lvl="4">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1 Timothy 6:17-19: “Command them to do good, to be rich in good deeds, and to be generous and willing to share. In this way they will lay up treasure for themselves.” </a:t>
            </a:r>
          </a:p>
        </p:txBody>
      </p:sp>
    </p:spTree>
    <p:extLst>
      <p:ext uri="{BB962C8B-B14F-4D97-AF65-F5344CB8AC3E}">
        <p14:creationId xmlns:p14="http://schemas.microsoft.com/office/powerpoint/2010/main" val="13807730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15ACE-9DF0-F151-54E3-6E477D070BC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7179DD7-F408-1691-B662-CBF71CC3DABB}"/>
              </a:ext>
            </a:extLst>
          </p:cNvPr>
          <p:cNvSpPr txBox="1">
            <a:spLocks noChangeArrowheads="1"/>
          </p:cNvSpPr>
          <p:nvPr/>
        </p:nvSpPr>
        <p:spPr bwMode="auto">
          <a:xfrm>
            <a:off x="304800" y="1295401"/>
            <a:ext cx="11537430" cy="2311915"/>
          </a:xfrm>
          <a:prstGeom prst="rect">
            <a:avLst/>
          </a:prstGeom>
          <a:noFill/>
          <a:ln w="9525">
            <a:noFill/>
            <a:miter lim="800000"/>
            <a:headEnd/>
            <a:tailEnd/>
          </a:ln>
        </p:spPr>
        <p:txBody>
          <a:bodyPr wrap="square">
            <a:spAutoFit/>
          </a:bodyPr>
          <a:lstStyle/>
          <a:p>
            <a:pPr marR="114300" indent="11113">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18 </a:t>
            </a:r>
            <a:r>
              <a:rPr lang="en-US" sz="4000" dirty="0">
                <a:solidFill>
                  <a:schemeClr val="bg1"/>
                </a:solidFill>
                <a:latin typeface="Aptos Display" panose="020B0004020202020204" pitchFamily="34" charset="0"/>
                <a:ea typeface="Cambria" panose="02040503050406030204" pitchFamily="18" charset="0"/>
              </a:rPr>
              <a:t>I counsel you to buy from me gold refined in the fire, so you can become rich; and white clothes to wear, so you can cover your shameful nakedness; and salve to put on your eyes, so you can see. </a:t>
            </a:r>
          </a:p>
        </p:txBody>
      </p:sp>
      <p:sp>
        <p:nvSpPr>
          <p:cNvPr id="8" name="TextBox 7">
            <a:extLst>
              <a:ext uri="{FF2B5EF4-FFF2-40B4-BE49-F238E27FC236}">
                <a16:creationId xmlns:a16="http://schemas.microsoft.com/office/drawing/2014/main" id="{5763946B-AE89-D45A-77A4-0F3E2B77882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0301366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69CEB-5512-778F-F44F-9371C14BB83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12BC86-CC02-9A0D-F159-4736057880B3}"/>
              </a:ext>
            </a:extLst>
          </p:cNvPr>
          <p:cNvSpPr txBox="1">
            <a:spLocks noChangeArrowheads="1"/>
          </p:cNvSpPr>
          <p:nvPr/>
        </p:nvSpPr>
        <p:spPr bwMode="auto">
          <a:xfrm>
            <a:off x="304800" y="1295401"/>
            <a:ext cx="11537430" cy="1203919"/>
          </a:xfrm>
          <a:prstGeom prst="rect">
            <a:avLst/>
          </a:prstGeom>
          <a:noFill/>
          <a:ln w="9525">
            <a:noFill/>
            <a:miter lim="800000"/>
            <a:headEnd/>
            <a:tailEnd/>
          </a:ln>
        </p:spPr>
        <p:txBody>
          <a:bodyPr wrap="square">
            <a:spAutoFit/>
          </a:bodyPr>
          <a:lstStyle/>
          <a:p>
            <a:pPr marR="114300" indent="460375">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19 </a:t>
            </a:r>
            <a:r>
              <a:rPr lang="en-US" sz="4000" dirty="0">
                <a:solidFill>
                  <a:schemeClr val="bg1"/>
                </a:solidFill>
                <a:latin typeface="Aptos Display" panose="020B0004020202020204" pitchFamily="34" charset="0"/>
                <a:ea typeface="Cambria" panose="02040503050406030204" pitchFamily="18" charset="0"/>
              </a:rPr>
              <a:t>Those whom I love I rebuke and discipline. So be earnest and repent. </a:t>
            </a:r>
          </a:p>
        </p:txBody>
      </p:sp>
      <p:sp>
        <p:nvSpPr>
          <p:cNvPr id="8" name="TextBox 7">
            <a:extLst>
              <a:ext uri="{FF2B5EF4-FFF2-40B4-BE49-F238E27FC236}">
                <a16:creationId xmlns:a16="http://schemas.microsoft.com/office/drawing/2014/main" id="{607ACB22-8E36-D5D1-A614-BAB22AFEB49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514927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26EA0-9911-BE1C-90A3-BCE417524D1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2056A4E-B31C-18C9-3A03-30B1827BE7C7}"/>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4288">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20 </a:t>
            </a:r>
            <a:r>
              <a:rPr lang="en-US" sz="4000" dirty="0">
                <a:solidFill>
                  <a:schemeClr val="bg1"/>
                </a:solidFill>
                <a:latin typeface="Aptos Display" panose="020B0004020202020204" pitchFamily="34" charset="0"/>
                <a:ea typeface="Cambria" panose="02040503050406030204" pitchFamily="18" charset="0"/>
              </a:rPr>
              <a:t>Here I am! I stand at the door and knock. If anyone hears my voice and opens the door, I will come in and eat with that person, and they with me. </a:t>
            </a:r>
          </a:p>
        </p:txBody>
      </p:sp>
      <p:sp>
        <p:nvSpPr>
          <p:cNvPr id="8" name="TextBox 7">
            <a:extLst>
              <a:ext uri="{FF2B5EF4-FFF2-40B4-BE49-F238E27FC236}">
                <a16:creationId xmlns:a16="http://schemas.microsoft.com/office/drawing/2014/main" id="{2A636E2E-7AF0-BA78-E3C0-82A18DC4D45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53816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44781-BD97-283D-F240-9BD8147F93D7}"/>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3E2CFAB2-987D-6362-E11B-449E6FC9240B}"/>
              </a:ext>
            </a:extLst>
          </p:cNvPr>
          <p:cNvSpPr>
            <a:spLocks noGrp="1"/>
          </p:cNvSpPr>
          <p:nvPr>
            <p:ph type="ctrTitle"/>
          </p:nvPr>
        </p:nvSpPr>
        <p:spPr>
          <a:xfrm>
            <a:off x="666750" y="2235200"/>
            <a:ext cx="10858500" cy="2387600"/>
          </a:xfrm>
        </p:spPr>
        <p:txBody>
          <a:bodyPr>
            <a:normAutofit/>
          </a:bodyPr>
          <a:lstStyle/>
          <a:p>
            <a:r>
              <a:rPr lang="en-US" sz="4500" dirty="0">
                <a:solidFill>
                  <a:schemeClr val="bg1"/>
                </a:solidFill>
                <a:latin typeface="Aptos Display" panose="020B0004020202020204" pitchFamily="34" charset="0"/>
              </a:rPr>
              <a:t>Discussion: What are some ways to recover your zeal if you’ve grown lukewarm?</a:t>
            </a:r>
          </a:p>
        </p:txBody>
      </p:sp>
    </p:spTree>
    <p:extLst>
      <p:ext uri="{BB962C8B-B14F-4D97-AF65-F5344CB8AC3E}">
        <p14:creationId xmlns:p14="http://schemas.microsoft.com/office/powerpoint/2010/main" val="3043634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ECE0D-F4E7-3CEB-FCD0-E55A8869F49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C92898B-D981-2B63-905B-DB808E434624}"/>
              </a:ext>
            </a:extLst>
          </p:cNvPr>
          <p:cNvSpPr txBox="1">
            <a:spLocks noChangeArrowheads="1"/>
          </p:cNvSpPr>
          <p:nvPr/>
        </p:nvSpPr>
        <p:spPr bwMode="auto">
          <a:xfrm>
            <a:off x="304800" y="1295401"/>
            <a:ext cx="11537430" cy="1757917"/>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“To the angel of the church in Philadelphia write: </a:t>
            </a:r>
          </a:p>
          <a:p>
            <a:pPr marR="114300" indent="460375">
              <a:lnSpc>
                <a:spcPct val="90000"/>
              </a:lnSpc>
              <a:spcAft>
                <a:spcPts val="0"/>
              </a:spcAft>
            </a:pPr>
            <a:r>
              <a:rPr lang="en-US" sz="4000" dirty="0">
                <a:solidFill>
                  <a:schemeClr val="tx1">
                    <a:lumMod val="50000"/>
                    <a:lumOff val="50000"/>
                  </a:schemeClr>
                </a:solidFill>
                <a:latin typeface="Aptos Display" panose="020B0004020202020204" pitchFamily="34" charset="0"/>
                <a:ea typeface="Cambria" panose="02040503050406030204" pitchFamily="18" charset="0"/>
              </a:rPr>
              <a:t>These are the words of him who is holy and true, </a:t>
            </a:r>
            <a:r>
              <a:rPr lang="en-US" sz="4000" dirty="0">
                <a:solidFill>
                  <a:schemeClr val="bg1"/>
                </a:solidFill>
                <a:latin typeface="Aptos Display" panose="020B0004020202020204" pitchFamily="34" charset="0"/>
                <a:ea typeface="Cambria" panose="02040503050406030204" pitchFamily="18" charset="0"/>
              </a:rPr>
              <a:t>who holds the key of David</a:t>
            </a:r>
            <a:r>
              <a:rPr lang="en-US" sz="4000" dirty="0">
                <a:solidFill>
                  <a:schemeClr val="tx1">
                    <a:lumMod val="50000"/>
                    <a:lumOff val="50000"/>
                  </a:schemeClr>
                </a:solidFill>
                <a:latin typeface="Aptos Display" panose="020B0004020202020204" pitchFamily="34" charset="0"/>
                <a:ea typeface="Cambria" panose="02040503050406030204" pitchFamily="18" charset="0"/>
              </a:rPr>
              <a:t>. </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92A71F49-5E31-9498-132F-F83D3874144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7499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20AF5-3B25-3733-BD1F-3D5953C315E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56BE1AA-B72A-5ADA-86C4-800D80B429F5}"/>
              </a:ext>
            </a:extLst>
          </p:cNvPr>
          <p:cNvSpPr txBox="1">
            <a:spLocks noChangeArrowheads="1"/>
          </p:cNvSpPr>
          <p:nvPr/>
        </p:nvSpPr>
        <p:spPr bwMode="auto">
          <a:xfrm>
            <a:off x="304800" y="1295401"/>
            <a:ext cx="11537430" cy="2311915"/>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7 </a:t>
            </a:r>
            <a:r>
              <a:rPr lang="en-US" sz="4000" dirty="0">
                <a:solidFill>
                  <a:schemeClr val="bg1"/>
                </a:solidFill>
                <a:latin typeface="Aptos Display" panose="020B0004020202020204" pitchFamily="34" charset="0"/>
                <a:ea typeface="Cambria" panose="02040503050406030204" pitchFamily="18" charset="0"/>
              </a:rPr>
              <a:t>“To the angel of the church in Philadelphia write: </a:t>
            </a:r>
          </a:p>
          <a:p>
            <a:pPr marR="114300" indent="460375">
              <a:lnSpc>
                <a:spcPct val="90000"/>
              </a:lnSpc>
              <a:spcAft>
                <a:spcPts val="0"/>
              </a:spcAft>
            </a:pPr>
            <a:r>
              <a:rPr lang="en-US" sz="4000" dirty="0">
                <a:solidFill>
                  <a:schemeClr val="bg1"/>
                </a:solidFill>
                <a:latin typeface="Aptos Display" panose="020B0004020202020204" pitchFamily="34" charset="0"/>
                <a:ea typeface="Cambria" panose="02040503050406030204" pitchFamily="18" charset="0"/>
              </a:rPr>
              <a:t>These are the words of him who is holy and true, who holds the key of David. </a:t>
            </a:r>
          </a:p>
          <a:p>
            <a:pPr marR="114300" indent="9525">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8 </a:t>
            </a:r>
            <a:r>
              <a:rPr lang="en-US" sz="4000" dirty="0">
                <a:solidFill>
                  <a:schemeClr val="bg1"/>
                </a:solidFill>
                <a:latin typeface="Aptos Display" panose="020B0004020202020204" pitchFamily="34" charset="0"/>
                <a:ea typeface="Cambria" panose="02040503050406030204" pitchFamily="18" charset="0"/>
              </a:rPr>
              <a:t>I know your deeds.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5232F40C-8A94-6CEE-9DA2-C5F5BB24EFD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09186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FA6A5-6079-80D1-6BA5-59FC1A45B04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07AAC7B-938B-F609-DA6A-CBA2E1A1130A}"/>
              </a:ext>
            </a:extLst>
          </p:cNvPr>
          <p:cNvSpPr txBox="1">
            <a:spLocks noChangeArrowheads="1"/>
          </p:cNvSpPr>
          <p:nvPr/>
        </p:nvSpPr>
        <p:spPr bwMode="auto">
          <a:xfrm>
            <a:off x="304800" y="1295401"/>
            <a:ext cx="11537430" cy="397390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7 </a:t>
            </a:r>
            <a:r>
              <a:rPr lang="en-US" sz="4000" dirty="0">
                <a:solidFill>
                  <a:schemeClr val="bg1"/>
                </a:solidFill>
                <a:latin typeface="Aptos Display" panose="020B0004020202020204" pitchFamily="34" charset="0"/>
                <a:ea typeface="Cambria" panose="02040503050406030204" pitchFamily="18" charset="0"/>
              </a:rPr>
              <a:t>“To the angel of the church in Philadelphia write: </a:t>
            </a:r>
          </a:p>
          <a:p>
            <a:pPr marR="114300" indent="460375">
              <a:lnSpc>
                <a:spcPct val="90000"/>
              </a:lnSpc>
              <a:spcAft>
                <a:spcPts val="0"/>
              </a:spcAft>
            </a:pPr>
            <a:r>
              <a:rPr lang="en-US" sz="4000" dirty="0">
                <a:solidFill>
                  <a:schemeClr val="bg1"/>
                </a:solidFill>
                <a:latin typeface="Aptos Display" panose="020B0004020202020204" pitchFamily="34" charset="0"/>
                <a:ea typeface="Cambria" panose="02040503050406030204" pitchFamily="18" charset="0"/>
              </a:rPr>
              <a:t>These are the words of him who is holy and true, who holds the key of David. </a:t>
            </a:r>
          </a:p>
          <a:p>
            <a:pPr marR="114300" indent="9525">
              <a:lnSpc>
                <a:spcPct val="90000"/>
              </a:lnSpc>
              <a:spcAft>
                <a:spcPts val="0"/>
              </a:spcAft>
            </a:pPr>
            <a:r>
              <a:rPr lang="en-US" sz="4000" baseline="30000" dirty="0">
                <a:solidFill>
                  <a:schemeClr val="bg1"/>
                </a:solidFill>
                <a:latin typeface="Aptos Display" panose="020B0004020202020204" pitchFamily="34" charset="0"/>
                <a:ea typeface="Cambria" panose="02040503050406030204" pitchFamily="18" charset="0"/>
              </a:rPr>
              <a:t>8 </a:t>
            </a:r>
            <a:r>
              <a:rPr lang="en-US" sz="4000" dirty="0">
                <a:solidFill>
                  <a:schemeClr val="bg1"/>
                </a:solidFill>
                <a:latin typeface="Aptos Display" panose="020B0004020202020204" pitchFamily="34" charset="0"/>
                <a:ea typeface="Cambria" panose="02040503050406030204" pitchFamily="18" charset="0"/>
              </a:rPr>
              <a:t>I know your deeds. See, I have placed before you an open door that no one can shut. I know that you have little power, yet you have kept my word and have not denied my name.</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A304C838-0F49-32DA-6ADF-DA2CCE563E7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819763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AD7CE-1759-35A8-F057-DF21966A5FF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53BF06A-51D2-A2BF-2E7D-3C842389084A}"/>
              </a:ext>
            </a:extLst>
          </p:cNvPr>
          <p:cNvSpPr txBox="1">
            <a:spLocks noChangeArrowheads="1"/>
          </p:cNvSpPr>
          <p:nvPr/>
        </p:nvSpPr>
        <p:spPr bwMode="auto">
          <a:xfrm>
            <a:off x="304800" y="1295401"/>
            <a:ext cx="11537430" cy="397390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“To the angel of the church in Philadelphia write: </a:t>
            </a:r>
          </a:p>
          <a:p>
            <a:pPr marR="114300" indent="460375">
              <a:lnSpc>
                <a:spcPct val="90000"/>
              </a:lnSpc>
              <a:spcAft>
                <a:spcPts val="0"/>
              </a:spcAft>
            </a:pPr>
            <a:r>
              <a:rPr lang="en-US" sz="4000" dirty="0">
                <a:solidFill>
                  <a:schemeClr val="tx1">
                    <a:lumMod val="50000"/>
                    <a:lumOff val="50000"/>
                  </a:schemeClr>
                </a:solidFill>
                <a:latin typeface="Aptos Display" panose="020B0004020202020204" pitchFamily="34" charset="0"/>
                <a:ea typeface="Cambria" panose="02040503050406030204" pitchFamily="18" charset="0"/>
              </a:rPr>
              <a:t>These are the words of him who is holy and true, who holds the key of David. </a:t>
            </a:r>
          </a:p>
          <a:p>
            <a:pPr marR="114300" indent="9525">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8 </a:t>
            </a:r>
            <a:r>
              <a:rPr lang="en-US" sz="4000" dirty="0">
                <a:solidFill>
                  <a:schemeClr val="tx1">
                    <a:lumMod val="50000"/>
                    <a:lumOff val="50000"/>
                  </a:schemeClr>
                </a:solidFill>
                <a:latin typeface="Aptos Display" panose="020B0004020202020204" pitchFamily="34" charset="0"/>
                <a:ea typeface="Cambria" panose="02040503050406030204" pitchFamily="18" charset="0"/>
              </a:rPr>
              <a:t>I know your deeds. See, </a:t>
            </a:r>
            <a:r>
              <a:rPr lang="en-US" sz="4000" dirty="0">
                <a:solidFill>
                  <a:schemeClr val="bg1"/>
                </a:solidFill>
                <a:latin typeface="Aptos Display" panose="020B0004020202020204" pitchFamily="34" charset="0"/>
                <a:ea typeface="Cambria" panose="02040503050406030204" pitchFamily="18" charset="0"/>
              </a:rPr>
              <a:t>I have placed before you an open door that no one can shut.</a:t>
            </a:r>
            <a:r>
              <a:rPr lang="en-US" sz="4000" dirty="0">
                <a:solidFill>
                  <a:schemeClr val="tx1">
                    <a:lumMod val="50000"/>
                    <a:lumOff val="50000"/>
                  </a:schemeClr>
                </a:solidFill>
                <a:latin typeface="Aptos Display" panose="020B0004020202020204" pitchFamily="34" charset="0"/>
                <a:ea typeface="Cambria" panose="02040503050406030204" pitchFamily="18" charset="0"/>
              </a:rPr>
              <a:t> I know that you have little power, yet you have kept my word and have not denied my name.</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785055C6-8859-A048-6376-70E52FF4699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635625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F7597-608C-F4EA-5BF8-03DAA920CC2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8ABF6F7-42E7-D76A-4A52-6411F66143D6}"/>
              </a:ext>
            </a:extLst>
          </p:cNvPr>
          <p:cNvSpPr txBox="1">
            <a:spLocks noChangeArrowheads="1"/>
          </p:cNvSpPr>
          <p:nvPr/>
        </p:nvSpPr>
        <p:spPr bwMode="auto">
          <a:xfrm>
            <a:off x="304800" y="1295401"/>
            <a:ext cx="11537430" cy="3973908"/>
          </a:xfrm>
          <a:prstGeom prst="rect">
            <a:avLst/>
          </a:prstGeom>
          <a:noFill/>
          <a:ln w="9525">
            <a:noFill/>
            <a:miter lim="800000"/>
            <a:headEnd/>
            <a:tailEnd/>
          </a:ln>
        </p:spPr>
        <p:txBody>
          <a:bodyPr wrap="square">
            <a:spAutoFit/>
          </a:bodyPr>
          <a:lstStyle/>
          <a:p>
            <a:pPr marR="114300" indent="19050">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7 </a:t>
            </a:r>
            <a:r>
              <a:rPr lang="en-US" sz="4000" dirty="0">
                <a:solidFill>
                  <a:schemeClr val="tx1">
                    <a:lumMod val="50000"/>
                    <a:lumOff val="50000"/>
                  </a:schemeClr>
                </a:solidFill>
                <a:latin typeface="Aptos Display" panose="020B0004020202020204" pitchFamily="34" charset="0"/>
                <a:ea typeface="Cambria" panose="02040503050406030204" pitchFamily="18" charset="0"/>
              </a:rPr>
              <a:t>“To the angel of the church in Philadelphia write: </a:t>
            </a:r>
          </a:p>
          <a:p>
            <a:pPr marR="114300" indent="460375">
              <a:lnSpc>
                <a:spcPct val="90000"/>
              </a:lnSpc>
              <a:spcAft>
                <a:spcPts val="0"/>
              </a:spcAft>
            </a:pPr>
            <a:r>
              <a:rPr lang="en-US" sz="4000" dirty="0">
                <a:solidFill>
                  <a:schemeClr val="tx1">
                    <a:lumMod val="50000"/>
                    <a:lumOff val="50000"/>
                  </a:schemeClr>
                </a:solidFill>
                <a:latin typeface="Aptos Display" panose="020B0004020202020204" pitchFamily="34" charset="0"/>
                <a:ea typeface="Cambria" panose="02040503050406030204" pitchFamily="18" charset="0"/>
              </a:rPr>
              <a:t>These are the words of him who is holy and true, who holds the key of David. </a:t>
            </a:r>
          </a:p>
          <a:p>
            <a:pPr marR="114300" indent="9525">
              <a:lnSpc>
                <a:spcPct val="90000"/>
              </a:lnSpc>
              <a:spcAft>
                <a:spcPts val="0"/>
              </a:spcAft>
            </a:pP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8 </a:t>
            </a:r>
            <a:r>
              <a:rPr lang="en-US" sz="4000" dirty="0">
                <a:solidFill>
                  <a:schemeClr val="tx1">
                    <a:lumMod val="50000"/>
                    <a:lumOff val="50000"/>
                  </a:schemeClr>
                </a:solidFill>
                <a:latin typeface="Aptos Display" panose="020B0004020202020204" pitchFamily="34" charset="0"/>
                <a:ea typeface="Cambria" panose="02040503050406030204" pitchFamily="18" charset="0"/>
              </a:rPr>
              <a:t>I know your deeds. See, I have placed before you an open door that no one can shut. </a:t>
            </a:r>
            <a:r>
              <a:rPr lang="en-US" sz="4000" dirty="0">
                <a:solidFill>
                  <a:schemeClr val="bg1"/>
                </a:solidFill>
                <a:latin typeface="Aptos Display" panose="020B0004020202020204" pitchFamily="34" charset="0"/>
                <a:ea typeface="Cambria" panose="02040503050406030204" pitchFamily="18" charset="0"/>
              </a:rPr>
              <a:t>I know that you have little power, yet you have kept my word and have not denied my name</a:t>
            </a:r>
            <a:r>
              <a:rPr lang="en-US" sz="4000" dirty="0">
                <a:solidFill>
                  <a:schemeClr val="tx1">
                    <a:lumMod val="50000"/>
                    <a:lumOff val="50000"/>
                  </a:schemeClr>
                </a:solidFill>
                <a:latin typeface="Aptos Display" panose="020B0004020202020204" pitchFamily="34" charset="0"/>
                <a:ea typeface="Cambria" panose="02040503050406030204" pitchFamily="18" charset="0"/>
              </a:rPr>
              <a:t>.</a:t>
            </a:r>
            <a:endParaRPr lang="en-US" sz="3800" dirty="0">
              <a:solidFill>
                <a:schemeClr val="tx1">
                  <a:lumMod val="50000"/>
                  <a:lumOff val="50000"/>
                </a:schemeClr>
              </a:solidFill>
              <a:latin typeface="Aptos Display" panose="020B0004020202020204" pitchFamily="34" charset="0"/>
            </a:endParaRPr>
          </a:p>
        </p:txBody>
      </p:sp>
      <p:sp>
        <p:nvSpPr>
          <p:cNvPr id="8" name="TextBox 7">
            <a:extLst>
              <a:ext uri="{FF2B5EF4-FFF2-40B4-BE49-F238E27FC236}">
                <a16:creationId xmlns:a16="http://schemas.microsoft.com/office/drawing/2014/main" id="{BCD91BB6-B1EF-5F70-922B-1AA94ED6321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111723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smtClean="0">
            <a:latin typeface="Times New Roman" pitchFamily="18" charset="0"/>
            <a:cs typeface="Times New Roman" pitchFamily="18" charset="0"/>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3585</Words>
  <Application>Microsoft Office PowerPoint</Application>
  <PresentationFormat>Widescreen</PresentationFormat>
  <Paragraphs>252</Paragraphs>
  <Slides>49</Slides>
  <Notes>49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49</vt:i4>
      </vt:variant>
    </vt:vector>
  </HeadingPairs>
  <TitlesOfParts>
    <vt:vector size="59" baseType="lpstr">
      <vt:lpstr>ＭＳ Ｐゴシック</vt:lpstr>
      <vt:lpstr>Aptos Display</vt:lpstr>
      <vt:lpstr>Arial</vt:lpstr>
      <vt:lpstr>Calibri</vt:lpstr>
      <vt:lpstr>Calibri Light</vt:lpstr>
      <vt:lpstr>Cambria</vt:lpstr>
      <vt:lpstr>Century Gothic</vt:lpstr>
      <vt:lpstr>Times New Roman</vt:lpstr>
      <vt:lpstr>Office Theme</vt:lpstr>
      <vt:lpstr>1_Office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lpstr>Discussion: What are some ways to recover your zeal if you’ve grown lukewarm?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2024-11-13T20:03:11Z</dcterms:created>
  <dcterms:modified xsi:type="dcterms:W3CDTF">2024-11-13T20:03:21Z</dcterms:modified>
</cp:coreProperties>
</file>